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Caveat Brush" charset="1" panose="00000000000000000000"/>
      <p:regular r:id="rId33"/>
    </p:embeddedFont>
    <p:embeddedFont>
      <p:font typeface="TAN Pearl" charset="1" panose="00000000000000000000"/>
      <p:regular r:id="rId34"/>
    </p:embeddedFont>
    <p:embeddedFont>
      <p:font typeface="Questrial" charset="1" panose="02000000000000000000"/>
      <p:regular r:id="rId35"/>
    </p:embeddedFont>
    <p:embeddedFont>
      <p:font typeface="Bryndan Write" charset="1" panose="02000503000000000000"/>
      <p:regular r:id="rId36"/>
    </p:embeddedFont>
    <p:embeddedFont>
      <p:font typeface="Montserrat" charset="1" panose="00000500000000000000"/>
      <p:regular r:id="rId37"/>
    </p:embeddedFont>
    <p:embeddedFont>
      <p:font typeface="Montserrat Bold" charset="1" panose="00000800000000000000"/>
      <p:regular r:id="rId38"/>
    </p:embeddedFont>
    <p:embeddedFont>
      <p:font typeface="Helios Bold" charset="1" panose="020B0704020202020204"/>
      <p:regular r:id="rId39"/>
    </p:embeddedFont>
    <p:embeddedFont>
      <p:font typeface="Muli" charset="1" panose="00000500000000000000"/>
      <p:regular r:id="rId40"/>
    </p:embeddedFont>
    <p:embeddedFont>
      <p:font typeface="Montserrat Medium" charset="1" panose="00000600000000000000"/>
      <p:regular r:id="rId41"/>
    </p:embeddedFont>
    <p:embeddedFont>
      <p:font typeface="Helios" charset="1" panose="020B0504020202020204"/>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33.jpeg" Type="http://schemas.openxmlformats.org/officeDocument/2006/relationships/image"/><Relationship Id="rId9" Target="../media/image3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https://colombiaaprende.edu.co/contenidos-para-aprender/reconocimiento-de-la-fraccion"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jpeg" Type="http://schemas.openxmlformats.org/officeDocument/2006/relationships/image"/><Relationship Id="rId3" Target="../media/image3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jpeg" Type="http://schemas.openxmlformats.org/officeDocument/2006/relationships/image"/><Relationship Id="rId3" Target="../media/image3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 Id="rId3" Target="../media/image3.png" Type="http://schemas.openxmlformats.org/officeDocument/2006/relationships/image"/><Relationship Id="rId4" Target="../media/image4.sv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https://aulavirtualeew.cvudes.edu.co/publico/lems/L.000.0%2011.EATE/librov2.htm"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12" Target="../media/image24.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11089355" y="6406540"/>
            <a:ext cx="2694692" cy="0"/>
          </a:xfrm>
          <a:prstGeom prst="line">
            <a:avLst/>
          </a:prstGeom>
          <a:ln cap="rnd" w="19050">
            <a:solidFill>
              <a:srgbClr val="8EA19B"/>
            </a:solidFill>
            <a:prstDash val="solid"/>
            <a:headEnd type="none" len="sm" w="sm"/>
            <a:tailEnd type="none" len="sm" w="sm"/>
          </a:ln>
        </p:spPr>
      </p:sp>
      <p:sp>
        <p:nvSpPr>
          <p:cNvPr name="AutoShape 3" id="3"/>
          <p:cNvSpPr/>
          <p:nvPr/>
        </p:nvSpPr>
        <p:spPr>
          <a:xfrm>
            <a:off x="4468161" y="6391971"/>
            <a:ext cx="2609727" cy="0"/>
          </a:xfrm>
          <a:prstGeom prst="line">
            <a:avLst/>
          </a:prstGeom>
          <a:ln cap="rnd" w="19050">
            <a:solidFill>
              <a:srgbClr val="8EA19B"/>
            </a:solidFill>
            <a:prstDash val="solid"/>
            <a:headEnd type="none" len="sm" w="sm"/>
            <a:tailEnd type="none" len="sm" w="sm"/>
          </a:ln>
        </p:spPr>
      </p:sp>
      <p:sp>
        <p:nvSpPr>
          <p:cNvPr name="Freeform 4" id="4"/>
          <p:cNvSpPr/>
          <p:nvPr/>
        </p:nvSpPr>
        <p:spPr>
          <a:xfrm flipH="false" flipV="false" rot="0">
            <a:off x="-232763" y="-5606576"/>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1941459">
            <a:off x="697126" y="6854763"/>
            <a:ext cx="2597620" cy="4228542"/>
          </a:xfrm>
          <a:custGeom>
            <a:avLst/>
            <a:gdLst/>
            <a:ahLst/>
            <a:cxnLst/>
            <a:rect r="r" b="b" t="t" l="l"/>
            <a:pathLst>
              <a:path h="4228542" w="2597620">
                <a:moveTo>
                  <a:pt x="2597620" y="0"/>
                </a:moveTo>
                <a:lnTo>
                  <a:pt x="0" y="0"/>
                </a:lnTo>
                <a:lnTo>
                  <a:pt x="0" y="4228542"/>
                </a:lnTo>
                <a:lnTo>
                  <a:pt x="2597620" y="4228542"/>
                </a:lnTo>
                <a:lnTo>
                  <a:pt x="259762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10728462">
            <a:off x="3799826" y="7760538"/>
            <a:ext cx="8848220" cy="7515727"/>
          </a:xfrm>
          <a:custGeom>
            <a:avLst/>
            <a:gdLst/>
            <a:ahLst/>
            <a:cxnLst/>
            <a:rect r="r" b="b" t="t" l="l"/>
            <a:pathLst>
              <a:path h="7515727" w="8848220">
                <a:moveTo>
                  <a:pt x="0" y="0"/>
                </a:moveTo>
                <a:lnTo>
                  <a:pt x="8848220" y="0"/>
                </a:lnTo>
                <a:lnTo>
                  <a:pt x="8848220" y="7515727"/>
                </a:lnTo>
                <a:lnTo>
                  <a:pt x="0" y="75157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4355060" y="7777207"/>
            <a:ext cx="9457122" cy="605965"/>
          </a:xfrm>
          <a:prstGeom prst="rect">
            <a:avLst/>
          </a:prstGeom>
        </p:spPr>
        <p:txBody>
          <a:bodyPr anchor="t" rtlCol="false" tIns="0" lIns="0" bIns="0" rIns="0">
            <a:spAutoFit/>
          </a:bodyPr>
          <a:lstStyle/>
          <a:p>
            <a:pPr algn="ctr">
              <a:lnSpc>
                <a:spcPts val="4925"/>
              </a:lnSpc>
              <a:spcBef>
                <a:spcPct val="0"/>
              </a:spcBef>
            </a:pPr>
            <a:r>
              <a:rPr lang="en-US" sz="3518">
                <a:solidFill>
                  <a:srgbClr val="7D8F86"/>
                </a:solidFill>
                <a:latin typeface="Caveat Brush"/>
                <a:ea typeface="Caveat Brush"/>
                <a:cs typeface="Caveat Brush"/>
                <a:sym typeface="Caveat Brush"/>
              </a:rPr>
              <a:t>Especialización en Aplicación de TIC para la Enseñanza</a:t>
            </a:r>
          </a:p>
        </p:txBody>
      </p:sp>
      <p:sp>
        <p:nvSpPr>
          <p:cNvPr name="Freeform 8" id="8"/>
          <p:cNvSpPr/>
          <p:nvPr/>
        </p:nvSpPr>
        <p:spPr>
          <a:xfrm flipH="true" flipV="false" rot="-9019378">
            <a:off x="14686109" y="-683316"/>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true" flipV="false" rot="10212163">
            <a:off x="13173982" y="8104318"/>
            <a:ext cx="8694690" cy="3888898"/>
          </a:xfrm>
          <a:custGeom>
            <a:avLst/>
            <a:gdLst/>
            <a:ahLst/>
            <a:cxnLst/>
            <a:rect r="r" b="b" t="t" l="l"/>
            <a:pathLst>
              <a:path h="3888898" w="8694690">
                <a:moveTo>
                  <a:pt x="8694690" y="0"/>
                </a:moveTo>
                <a:lnTo>
                  <a:pt x="0" y="0"/>
                </a:lnTo>
                <a:lnTo>
                  <a:pt x="0" y="3888898"/>
                </a:lnTo>
                <a:lnTo>
                  <a:pt x="8694690" y="3888898"/>
                </a:lnTo>
                <a:lnTo>
                  <a:pt x="869469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942901">
            <a:off x="8384693" y="-2298806"/>
            <a:ext cx="6796068" cy="4942595"/>
          </a:xfrm>
          <a:custGeom>
            <a:avLst/>
            <a:gdLst/>
            <a:ahLst/>
            <a:cxnLst/>
            <a:rect r="r" b="b" t="t" l="l"/>
            <a:pathLst>
              <a:path h="4942595" w="6796068">
                <a:moveTo>
                  <a:pt x="0" y="0"/>
                </a:moveTo>
                <a:lnTo>
                  <a:pt x="6796068" y="0"/>
                </a:lnTo>
                <a:lnTo>
                  <a:pt x="6796068" y="4942594"/>
                </a:lnTo>
                <a:lnTo>
                  <a:pt x="0" y="49425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1" id="11"/>
          <p:cNvSpPr/>
          <p:nvPr/>
        </p:nvSpPr>
        <p:spPr>
          <a:xfrm flipH="false" flipV="false" rot="0">
            <a:off x="-3577407" y="2592837"/>
            <a:ext cx="5488095" cy="5663138"/>
          </a:xfrm>
          <a:custGeom>
            <a:avLst/>
            <a:gdLst/>
            <a:ahLst/>
            <a:cxnLst/>
            <a:rect r="r" b="b" t="t" l="l"/>
            <a:pathLst>
              <a:path h="5663138" w="5488095">
                <a:moveTo>
                  <a:pt x="0" y="0"/>
                </a:moveTo>
                <a:lnTo>
                  <a:pt x="5488095" y="0"/>
                </a:lnTo>
                <a:lnTo>
                  <a:pt x="5488095" y="5663138"/>
                </a:lnTo>
                <a:lnTo>
                  <a:pt x="0" y="56631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2" id="12"/>
          <p:cNvSpPr txBox="true"/>
          <p:nvPr/>
        </p:nvSpPr>
        <p:spPr>
          <a:xfrm rot="0">
            <a:off x="7138267" y="6105062"/>
            <a:ext cx="4011467" cy="709803"/>
          </a:xfrm>
          <a:prstGeom prst="rect">
            <a:avLst/>
          </a:prstGeom>
        </p:spPr>
        <p:txBody>
          <a:bodyPr anchor="t" rtlCol="false" tIns="0" lIns="0" bIns="0" rIns="0">
            <a:spAutoFit/>
          </a:bodyPr>
          <a:lstStyle/>
          <a:p>
            <a:pPr algn="ctr">
              <a:lnSpc>
                <a:spcPts val="5501"/>
              </a:lnSpc>
              <a:spcBef>
                <a:spcPct val="0"/>
              </a:spcBef>
            </a:pPr>
            <a:r>
              <a:rPr lang="en-US" sz="3929">
                <a:solidFill>
                  <a:srgbClr val="7D8F86"/>
                </a:solidFill>
                <a:latin typeface="TAN Pearl"/>
                <a:ea typeface="TAN Pearl"/>
                <a:cs typeface="TAN Pearl"/>
                <a:sym typeface="TAN Pearl"/>
              </a:rPr>
              <a:t>LORI-ARBOL</a:t>
            </a:r>
          </a:p>
        </p:txBody>
      </p:sp>
      <p:sp>
        <p:nvSpPr>
          <p:cNvPr name="TextBox 13" id="13"/>
          <p:cNvSpPr txBox="true"/>
          <p:nvPr/>
        </p:nvSpPr>
        <p:spPr>
          <a:xfrm rot="0">
            <a:off x="2941474" y="1397670"/>
            <a:ext cx="11565751" cy="919896"/>
          </a:xfrm>
          <a:prstGeom prst="rect">
            <a:avLst/>
          </a:prstGeom>
        </p:spPr>
        <p:txBody>
          <a:bodyPr anchor="t" rtlCol="false" tIns="0" lIns="0" bIns="0" rIns="0">
            <a:spAutoFit/>
          </a:bodyPr>
          <a:lstStyle/>
          <a:p>
            <a:pPr algn="ctr">
              <a:lnSpc>
                <a:spcPts val="6773"/>
              </a:lnSpc>
            </a:pPr>
            <a:r>
              <a:rPr lang="en-US" sz="7055" spc="1869">
                <a:solidFill>
                  <a:srgbClr val="8EA19B"/>
                </a:solidFill>
                <a:latin typeface="Questrial"/>
                <a:ea typeface="Questrial"/>
                <a:cs typeface="Questrial"/>
                <a:sym typeface="Questrial"/>
              </a:rPr>
              <a:t>PROPUESTA DE</a:t>
            </a:r>
          </a:p>
        </p:txBody>
      </p:sp>
      <p:sp>
        <p:nvSpPr>
          <p:cNvPr name="TextBox 14" id="14"/>
          <p:cNvSpPr txBox="true"/>
          <p:nvPr/>
        </p:nvSpPr>
        <p:spPr>
          <a:xfrm rot="0">
            <a:off x="2554546" y="2871291"/>
            <a:ext cx="12834309" cy="2493642"/>
          </a:xfrm>
          <a:prstGeom prst="rect">
            <a:avLst/>
          </a:prstGeom>
        </p:spPr>
        <p:txBody>
          <a:bodyPr anchor="t" rtlCol="false" tIns="0" lIns="0" bIns="0" rIns="0">
            <a:spAutoFit/>
          </a:bodyPr>
          <a:lstStyle/>
          <a:p>
            <a:pPr algn="ctr">
              <a:lnSpc>
                <a:spcPts val="6239"/>
              </a:lnSpc>
            </a:pPr>
            <a:r>
              <a:rPr lang="en-US" sz="6499" spc="2690">
                <a:solidFill>
                  <a:srgbClr val="785741"/>
                </a:solidFill>
                <a:latin typeface="Bryndan Write"/>
                <a:ea typeface="Bryndan Write"/>
                <a:cs typeface="Bryndan Write"/>
                <a:sym typeface="Bryndan Write"/>
              </a:rPr>
              <a:t>MODELO DE EVALUACIONDE CALIDAD DE RED</a:t>
            </a:r>
          </a:p>
        </p:txBody>
      </p:sp>
      <p:sp>
        <p:nvSpPr>
          <p:cNvPr name="Freeform 15" id="15"/>
          <p:cNvSpPr/>
          <p:nvPr/>
        </p:nvSpPr>
        <p:spPr>
          <a:xfrm flipH="false" flipV="false" rot="-372903">
            <a:off x="16276234" y="3134513"/>
            <a:ext cx="4601856" cy="4748632"/>
          </a:xfrm>
          <a:custGeom>
            <a:avLst/>
            <a:gdLst/>
            <a:ahLst/>
            <a:cxnLst/>
            <a:rect r="r" b="b" t="t" l="l"/>
            <a:pathLst>
              <a:path h="4748632" w="4601856">
                <a:moveTo>
                  <a:pt x="0" y="0"/>
                </a:moveTo>
                <a:lnTo>
                  <a:pt x="4601856" y="0"/>
                </a:lnTo>
                <a:lnTo>
                  <a:pt x="4601856" y="4748632"/>
                </a:lnTo>
                <a:lnTo>
                  <a:pt x="0" y="47486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5214717">
            <a:off x="-4417651" y="-5769531"/>
            <a:ext cx="9653120" cy="8199414"/>
          </a:xfrm>
          <a:custGeom>
            <a:avLst/>
            <a:gdLst/>
            <a:ahLst/>
            <a:cxnLst/>
            <a:rect r="r" b="b" t="t" l="l"/>
            <a:pathLst>
              <a:path h="8199414" w="9653120">
                <a:moveTo>
                  <a:pt x="0" y="0"/>
                </a:moveTo>
                <a:lnTo>
                  <a:pt x="9653120" y="0"/>
                </a:lnTo>
                <a:lnTo>
                  <a:pt x="9653120" y="8199414"/>
                </a:lnTo>
                <a:lnTo>
                  <a:pt x="0" y="81994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383098">
            <a:off x="-3313798" y="2208696"/>
            <a:ext cx="6357664" cy="6560441"/>
          </a:xfrm>
          <a:custGeom>
            <a:avLst/>
            <a:gdLst/>
            <a:ahLst/>
            <a:cxnLst/>
            <a:rect r="r" b="b" t="t" l="l"/>
            <a:pathLst>
              <a:path h="6560441" w="6357664">
                <a:moveTo>
                  <a:pt x="0" y="0"/>
                </a:moveTo>
                <a:lnTo>
                  <a:pt x="6357664" y="0"/>
                </a:lnTo>
                <a:lnTo>
                  <a:pt x="6357664" y="6560441"/>
                </a:lnTo>
                <a:lnTo>
                  <a:pt x="0" y="656044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2861795">
            <a:off x="831148" y="7425996"/>
            <a:ext cx="2203220" cy="3586517"/>
          </a:xfrm>
          <a:custGeom>
            <a:avLst/>
            <a:gdLst/>
            <a:ahLst/>
            <a:cxnLst/>
            <a:rect r="r" b="b" t="t" l="l"/>
            <a:pathLst>
              <a:path h="3586517" w="2203220">
                <a:moveTo>
                  <a:pt x="2203220" y="0"/>
                </a:moveTo>
                <a:lnTo>
                  <a:pt x="0" y="0"/>
                </a:lnTo>
                <a:lnTo>
                  <a:pt x="0" y="3586517"/>
                </a:lnTo>
                <a:lnTo>
                  <a:pt x="2203220" y="3586517"/>
                </a:lnTo>
                <a:lnTo>
                  <a:pt x="220322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10164597">
            <a:off x="2269404" y="3608667"/>
            <a:ext cx="1572791" cy="1868326"/>
          </a:xfrm>
          <a:custGeom>
            <a:avLst/>
            <a:gdLst/>
            <a:ahLst/>
            <a:cxnLst/>
            <a:rect r="r" b="b" t="t" l="l"/>
            <a:pathLst>
              <a:path h="1868326" w="1572791">
                <a:moveTo>
                  <a:pt x="0" y="0"/>
                </a:moveTo>
                <a:lnTo>
                  <a:pt x="1572791" y="0"/>
                </a:lnTo>
                <a:lnTo>
                  <a:pt x="1572791" y="1868326"/>
                </a:lnTo>
                <a:lnTo>
                  <a:pt x="0" y="18683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6" id="6"/>
          <p:cNvSpPr/>
          <p:nvPr/>
        </p:nvSpPr>
        <p:spPr>
          <a:xfrm>
            <a:off x="5261951" y="2628629"/>
            <a:ext cx="9604541" cy="0"/>
          </a:xfrm>
          <a:prstGeom prst="line">
            <a:avLst/>
          </a:prstGeom>
          <a:ln cap="rnd" w="19050">
            <a:solidFill>
              <a:srgbClr val="8EA19B"/>
            </a:solidFill>
            <a:prstDash val="solid"/>
            <a:headEnd type="none" len="sm" w="sm"/>
            <a:tailEnd type="none" len="sm" w="sm"/>
          </a:ln>
        </p:spPr>
      </p:sp>
      <p:sp>
        <p:nvSpPr>
          <p:cNvPr name="TextBox 7" id="7"/>
          <p:cNvSpPr txBox="true"/>
          <p:nvPr/>
        </p:nvSpPr>
        <p:spPr>
          <a:xfrm rot="0">
            <a:off x="4567326" y="532532"/>
            <a:ext cx="11925042" cy="1010533"/>
          </a:xfrm>
          <a:prstGeom prst="rect">
            <a:avLst/>
          </a:prstGeom>
        </p:spPr>
        <p:txBody>
          <a:bodyPr anchor="t" rtlCol="false" tIns="0" lIns="0" bIns="0" rIns="0">
            <a:spAutoFit/>
          </a:bodyPr>
          <a:lstStyle/>
          <a:p>
            <a:pPr algn="ctr">
              <a:lnSpc>
                <a:spcPts val="7489"/>
              </a:lnSpc>
            </a:pPr>
            <a:r>
              <a:rPr lang="en-US" sz="7801" spc="2067">
                <a:solidFill>
                  <a:srgbClr val="8EA19B"/>
                </a:solidFill>
                <a:latin typeface="Questrial"/>
                <a:ea typeface="Questrial"/>
                <a:cs typeface="Questrial"/>
                <a:sym typeface="Questrial"/>
              </a:rPr>
              <a:t>MÉTRICA O</a:t>
            </a:r>
          </a:p>
        </p:txBody>
      </p:sp>
      <p:sp>
        <p:nvSpPr>
          <p:cNvPr name="TextBox 8" id="8"/>
          <p:cNvSpPr txBox="true"/>
          <p:nvPr/>
        </p:nvSpPr>
        <p:spPr>
          <a:xfrm rot="0">
            <a:off x="3160844" y="1666890"/>
            <a:ext cx="13806756" cy="676104"/>
          </a:xfrm>
          <a:prstGeom prst="rect">
            <a:avLst/>
          </a:prstGeom>
        </p:spPr>
        <p:txBody>
          <a:bodyPr anchor="t" rtlCol="false" tIns="0" lIns="0" bIns="0" rIns="0">
            <a:spAutoFit/>
          </a:bodyPr>
          <a:lstStyle/>
          <a:p>
            <a:pPr algn="ctr">
              <a:lnSpc>
                <a:spcPts val="5094"/>
              </a:lnSpc>
            </a:pPr>
            <a:r>
              <a:rPr lang="en-US" sz="5306" spc="2197">
                <a:solidFill>
                  <a:srgbClr val="D1AB71"/>
                </a:solidFill>
                <a:latin typeface="Questrial"/>
                <a:ea typeface="Questrial"/>
                <a:cs typeface="Questrial"/>
                <a:sym typeface="Questrial"/>
              </a:rPr>
              <a:t>ESCALA DE VALORACIÓN</a:t>
            </a:r>
          </a:p>
        </p:txBody>
      </p:sp>
      <p:grpSp>
        <p:nvGrpSpPr>
          <p:cNvPr name="Group 9" id="9"/>
          <p:cNvGrpSpPr/>
          <p:nvPr/>
        </p:nvGrpSpPr>
        <p:grpSpPr>
          <a:xfrm rot="0">
            <a:off x="3817573" y="2914379"/>
            <a:ext cx="13114745" cy="6773497"/>
            <a:chOff x="0" y="0"/>
            <a:chExt cx="17486327" cy="9031329"/>
          </a:xfrm>
        </p:grpSpPr>
        <p:grpSp>
          <p:nvGrpSpPr>
            <p:cNvPr name="Group 10" id="10"/>
            <p:cNvGrpSpPr/>
            <p:nvPr/>
          </p:nvGrpSpPr>
          <p:grpSpPr>
            <a:xfrm rot="0">
              <a:off x="0" y="7414701"/>
              <a:ext cx="17486327" cy="1572072"/>
              <a:chOff x="0" y="0"/>
              <a:chExt cx="4042905" cy="363469"/>
            </a:xfrm>
          </p:grpSpPr>
          <p:sp>
            <p:nvSpPr>
              <p:cNvPr name="Freeform 11" id="11"/>
              <p:cNvSpPr/>
              <p:nvPr/>
            </p:nvSpPr>
            <p:spPr>
              <a:xfrm flipH="false" flipV="false" rot="0">
                <a:off x="0" y="0"/>
                <a:ext cx="4042906" cy="363469"/>
              </a:xfrm>
              <a:custGeom>
                <a:avLst/>
                <a:gdLst/>
                <a:ahLst/>
                <a:cxnLst/>
                <a:rect r="r" b="b" t="t" l="l"/>
                <a:pathLst>
                  <a:path h="363469" w="4042906">
                    <a:moveTo>
                      <a:pt x="23098" y="0"/>
                    </a:moveTo>
                    <a:lnTo>
                      <a:pt x="4019808" y="0"/>
                    </a:lnTo>
                    <a:cubicBezTo>
                      <a:pt x="4025934" y="0"/>
                      <a:pt x="4031809" y="2434"/>
                      <a:pt x="4036140" y="6765"/>
                    </a:cubicBezTo>
                    <a:cubicBezTo>
                      <a:pt x="4040472" y="11097"/>
                      <a:pt x="4042906" y="16972"/>
                      <a:pt x="4042906" y="23098"/>
                    </a:cubicBezTo>
                    <a:lnTo>
                      <a:pt x="4042906" y="340371"/>
                    </a:lnTo>
                    <a:cubicBezTo>
                      <a:pt x="4042906" y="353128"/>
                      <a:pt x="4032564" y="363469"/>
                      <a:pt x="4019808" y="363469"/>
                    </a:cubicBezTo>
                    <a:lnTo>
                      <a:pt x="23098" y="363469"/>
                    </a:lnTo>
                    <a:cubicBezTo>
                      <a:pt x="10341" y="363469"/>
                      <a:pt x="0" y="353128"/>
                      <a:pt x="0" y="340371"/>
                    </a:cubicBezTo>
                    <a:lnTo>
                      <a:pt x="0" y="23098"/>
                    </a:lnTo>
                    <a:cubicBezTo>
                      <a:pt x="0" y="10341"/>
                      <a:pt x="10341" y="0"/>
                      <a:pt x="23098" y="0"/>
                    </a:cubicBezTo>
                    <a:close/>
                  </a:path>
                </a:pathLst>
              </a:custGeom>
              <a:solidFill>
                <a:srgbClr val="A29283"/>
              </a:solidFill>
            </p:spPr>
          </p:sp>
          <p:sp>
            <p:nvSpPr>
              <p:cNvPr name="TextBox 12" id="12"/>
              <p:cNvSpPr txBox="true"/>
              <p:nvPr/>
            </p:nvSpPr>
            <p:spPr>
              <a:xfrm>
                <a:off x="0" y="-47625"/>
                <a:ext cx="4042905" cy="411094"/>
              </a:xfrm>
              <a:prstGeom prst="rect">
                <a:avLst/>
              </a:prstGeom>
            </p:spPr>
            <p:txBody>
              <a:bodyPr anchor="ctr" rtlCol="false" tIns="50800" lIns="50800" bIns="50800" rIns="50800"/>
              <a:lstStyle/>
              <a:p>
                <a:pPr algn="ctr">
                  <a:lnSpc>
                    <a:spcPts val="2660"/>
                  </a:lnSpc>
                </a:pPr>
              </a:p>
            </p:txBody>
          </p:sp>
        </p:grpSp>
        <p:grpSp>
          <p:nvGrpSpPr>
            <p:cNvPr name="Group 13" id="13"/>
            <p:cNvGrpSpPr/>
            <p:nvPr/>
          </p:nvGrpSpPr>
          <p:grpSpPr>
            <a:xfrm rot="0">
              <a:off x="2247932" y="445258"/>
              <a:ext cx="2324926" cy="689029"/>
              <a:chOff x="0" y="0"/>
              <a:chExt cx="521934" cy="154683"/>
            </a:xfrm>
          </p:grpSpPr>
          <p:sp>
            <p:nvSpPr>
              <p:cNvPr name="Freeform 14" id="14"/>
              <p:cNvSpPr/>
              <p:nvPr/>
            </p:nvSpPr>
            <p:spPr>
              <a:xfrm flipH="false" flipV="false" rot="0">
                <a:off x="0" y="0"/>
                <a:ext cx="521934" cy="154683"/>
              </a:xfrm>
              <a:custGeom>
                <a:avLst/>
                <a:gdLst/>
                <a:ahLst/>
                <a:cxnLst/>
                <a:rect r="r" b="b" t="t" l="l"/>
                <a:pathLst>
                  <a:path h="154683" w="521934">
                    <a:moveTo>
                      <a:pt x="77342" y="0"/>
                    </a:moveTo>
                    <a:lnTo>
                      <a:pt x="444592" y="0"/>
                    </a:lnTo>
                    <a:cubicBezTo>
                      <a:pt x="487307" y="0"/>
                      <a:pt x="521934" y="34627"/>
                      <a:pt x="521934" y="77342"/>
                    </a:cubicBezTo>
                    <a:lnTo>
                      <a:pt x="521934" y="77342"/>
                    </a:lnTo>
                    <a:cubicBezTo>
                      <a:pt x="521934" y="120056"/>
                      <a:pt x="487307" y="154683"/>
                      <a:pt x="444592" y="154683"/>
                    </a:cubicBezTo>
                    <a:lnTo>
                      <a:pt x="77342" y="154683"/>
                    </a:lnTo>
                    <a:cubicBezTo>
                      <a:pt x="34627" y="154683"/>
                      <a:pt x="0" y="120056"/>
                      <a:pt x="0" y="77342"/>
                    </a:cubicBezTo>
                    <a:lnTo>
                      <a:pt x="0" y="77342"/>
                    </a:lnTo>
                    <a:cubicBezTo>
                      <a:pt x="0" y="34627"/>
                      <a:pt x="34627" y="0"/>
                      <a:pt x="77342" y="0"/>
                    </a:cubicBezTo>
                    <a:close/>
                  </a:path>
                </a:pathLst>
              </a:custGeom>
              <a:solidFill>
                <a:srgbClr val="A08D7C"/>
              </a:solidFill>
            </p:spPr>
          </p:sp>
          <p:sp>
            <p:nvSpPr>
              <p:cNvPr name="TextBox 15" id="15"/>
              <p:cNvSpPr txBox="true"/>
              <p:nvPr/>
            </p:nvSpPr>
            <p:spPr>
              <a:xfrm>
                <a:off x="0" y="-19050"/>
                <a:ext cx="521934" cy="173733"/>
              </a:xfrm>
              <a:prstGeom prst="rect">
                <a:avLst/>
              </a:prstGeom>
            </p:spPr>
            <p:txBody>
              <a:bodyPr anchor="ctr" rtlCol="false" tIns="52400" lIns="52400" bIns="52400" rIns="52400"/>
              <a:lstStyle/>
              <a:p>
                <a:pPr algn="ctr">
                  <a:lnSpc>
                    <a:spcPts val="2240"/>
                  </a:lnSpc>
                </a:pPr>
                <a:r>
                  <a:rPr lang="en-US" sz="1600">
                    <a:solidFill>
                      <a:srgbClr val="000000"/>
                    </a:solidFill>
                    <a:latin typeface="Muli"/>
                    <a:ea typeface="Muli"/>
                    <a:cs typeface="Muli"/>
                    <a:sym typeface="Muli"/>
                  </a:rPr>
                  <a:t>EXCELENTE</a:t>
                </a:r>
              </a:p>
            </p:txBody>
          </p:sp>
        </p:grpSp>
        <p:grpSp>
          <p:nvGrpSpPr>
            <p:cNvPr name="Group 16" id="16"/>
            <p:cNvGrpSpPr/>
            <p:nvPr/>
          </p:nvGrpSpPr>
          <p:grpSpPr>
            <a:xfrm rot="0">
              <a:off x="531961" y="446842"/>
              <a:ext cx="1463818" cy="699168"/>
              <a:chOff x="0" y="0"/>
              <a:chExt cx="328620" cy="156960"/>
            </a:xfrm>
          </p:grpSpPr>
          <p:sp>
            <p:nvSpPr>
              <p:cNvPr name="Freeform 17" id="17"/>
              <p:cNvSpPr/>
              <p:nvPr/>
            </p:nvSpPr>
            <p:spPr>
              <a:xfrm flipH="false" flipV="false" rot="0">
                <a:off x="0" y="0"/>
                <a:ext cx="328620" cy="156960"/>
              </a:xfrm>
              <a:custGeom>
                <a:avLst/>
                <a:gdLst/>
                <a:ahLst/>
                <a:cxnLst/>
                <a:rect r="r" b="b" t="t" l="l"/>
                <a:pathLst>
                  <a:path h="156960" w="328620">
                    <a:moveTo>
                      <a:pt x="78480" y="0"/>
                    </a:moveTo>
                    <a:lnTo>
                      <a:pt x="250140" y="0"/>
                    </a:lnTo>
                    <a:cubicBezTo>
                      <a:pt x="270954" y="0"/>
                      <a:pt x="290916" y="8268"/>
                      <a:pt x="305634" y="22986"/>
                    </a:cubicBezTo>
                    <a:cubicBezTo>
                      <a:pt x="320351" y="37704"/>
                      <a:pt x="328620" y="57666"/>
                      <a:pt x="328620" y="78480"/>
                    </a:cubicBezTo>
                    <a:lnTo>
                      <a:pt x="328620" y="78480"/>
                    </a:lnTo>
                    <a:cubicBezTo>
                      <a:pt x="328620" y="121823"/>
                      <a:pt x="293483" y="156960"/>
                      <a:pt x="250140" y="156960"/>
                    </a:cubicBezTo>
                    <a:lnTo>
                      <a:pt x="78480" y="156960"/>
                    </a:lnTo>
                    <a:cubicBezTo>
                      <a:pt x="57666" y="156960"/>
                      <a:pt x="37704" y="148691"/>
                      <a:pt x="22986" y="133974"/>
                    </a:cubicBezTo>
                    <a:cubicBezTo>
                      <a:pt x="8268" y="119256"/>
                      <a:pt x="0" y="99294"/>
                      <a:pt x="0" y="78480"/>
                    </a:cubicBezTo>
                    <a:lnTo>
                      <a:pt x="0" y="78480"/>
                    </a:lnTo>
                    <a:cubicBezTo>
                      <a:pt x="0" y="57666"/>
                      <a:pt x="8268" y="37704"/>
                      <a:pt x="22986" y="22986"/>
                    </a:cubicBezTo>
                    <a:cubicBezTo>
                      <a:pt x="37704" y="8268"/>
                      <a:pt x="57666" y="0"/>
                      <a:pt x="78480" y="0"/>
                    </a:cubicBezTo>
                    <a:close/>
                  </a:path>
                </a:pathLst>
              </a:custGeom>
              <a:solidFill>
                <a:srgbClr val="CBC1B6"/>
              </a:solidFill>
            </p:spPr>
          </p:sp>
          <p:sp>
            <p:nvSpPr>
              <p:cNvPr name="TextBox 18" id="18"/>
              <p:cNvSpPr txBox="true"/>
              <p:nvPr/>
            </p:nvSpPr>
            <p:spPr>
              <a:xfrm>
                <a:off x="0" y="-38100"/>
                <a:ext cx="328620" cy="195060"/>
              </a:xfrm>
              <a:prstGeom prst="rect">
                <a:avLst/>
              </a:prstGeom>
            </p:spPr>
            <p:txBody>
              <a:bodyPr anchor="ctr" rtlCol="false" tIns="56211" lIns="56211" bIns="56211" rIns="56211"/>
              <a:lstStyle/>
              <a:p>
                <a:pPr algn="ctr">
                  <a:lnSpc>
                    <a:spcPts val="2799"/>
                  </a:lnSpc>
                </a:pPr>
                <a:r>
                  <a:rPr lang="en-US" sz="1999">
                    <a:solidFill>
                      <a:srgbClr val="000000"/>
                    </a:solidFill>
                    <a:latin typeface="Muli"/>
                    <a:ea typeface="Muli"/>
                    <a:cs typeface="Muli"/>
                    <a:sym typeface="Muli"/>
                  </a:rPr>
                  <a:t>4</a:t>
                </a:r>
              </a:p>
            </p:txBody>
          </p:sp>
        </p:grpSp>
        <p:grpSp>
          <p:nvGrpSpPr>
            <p:cNvPr name="Group 19" id="19"/>
            <p:cNvGrpSpPr/>
            <p:nvPr/>
          </p:nvGrpSpPr>
          <p:grpSpPr>
            <a:xfrm rot="0">
              <a:off x="5125920" y="0"/>
              <a:ext cx="11679068" cy="1579544"/>
              <a:chOff x="0" y="0"/>
              <a:chExt cx="2621892" cy="354600"/>
            </a:xfrm>
          </p:grpSpPr>
          <p:sp>
            <p:nvSpPr>
              <p:cNvPr name="Freeform 20" id="20"/>
              <p:cNvSpPr/>
              <p:nvPr/>
            </p:nvSpPr>
            <p:spPr>
              <a:xfrm flipH="false" flipV="false" rot="0">
                <a:off x="0" y="0"/>
                <a:ext cx="2621892" cy="354600"/>
              </a:xfrm>
              <a:custGeom>
                <a:avLst/>
                <a:gdLst/>
                <a:ahLst/>
                <a:cxnLst/>
                <a:rect r="r" b="b" t="t" l="l"/>
                <a:pathLst>
                  <a:path h="354600" w="2621892">
                    <a:moveTo>
                      <a:pt x="16331" y="0"/>
                    </a:moveTo>
                    <a:lnTo>
                      <a:pt x="2605561" y="0"/>
                    </a:lnTo>
                    <a:cubicBezTo>
                      <a:pt x="2614581" y="0"/>
                      <a:pt x="2621892" y="7312"/>
                      <a:pt x="2621892" y="16331"/>
                    </a:cubicBezTo>
                    <a:lnTo>
                      <a:pt x="2621892" y="338269"/>
                    </a:lnTo>
                    <a:cubicBezTo>
                      <a:pt x="2621892" y="342600"/>
                      <a:pt x="2620171" y="346754"/>
                      <a:pt x="2617109" y="349816"/>
                    </a:cubicBezTo>
                    <a:cubicBezTo>
                      <a:pt x="2614046" y="352879"/>
                      <a:pt x="2609892" y="354600"/>
                      <a:pt x="2605561" y="354600"/>
                    </a:cubicBezTo>
                    <a:lnTo>
                      <a:pt x="16331" y="354600"/>
                    </a:lnTo>
                    <a:cubicBezTo>
                      <a:pt x="7312" y="354600"/>
                      <a:pt x="0" y="347288"/>
                      <a:pt x="0" y="338269"/>
                    </a:cubicBezTo>
                    <a:lnTo>
                      <a:pt x="0" y="16331"/>
                    </a:lnTo>
                    <a:cubicBezTo>
                      <a:pt x="0" y="7312"/>
                      <a:pt x="7312" y="0"/>
                      <a:pt x="16331" y="0"/>
                    </a:cubicBezTo>
                    <a:close/>
                  </a:path>
                </a:pathLst>
              </a:custGeom>
              <a:solidFill>
                <a:srgbClr val="CBC1B6"/>
              </a:solidFill>
            </p:spPr>
          </p:sp>
          <p:sp>
            <p:nvSpPr>
              <p:cNvPr name="TextBox 21" id="21"/>
              <p:cNvSpPr txBox="true"/>
              <p:nvPr/>
            </p:nvSpPr>
            <p:spPr>
              <a:xfrm>
                <a:off x="0" y="-19050"/>
                <a:ext cx="2621892" cy="373650"/>
              </a:xfrm>
              <a:prstGeom prst="rect">
                <a:avLst/>
              </a:prstGeom>
            </p:spPr>
            <p:txBody>
              <a:bodyPr anchor="ctr" rtlCol="false" tIns="56211" lIns="56211" bIns="56211" rIns="56211"/>
              <a:lstStyle/>
              <a:p>
                <a:pPr algn="ctr">
                  <a:lnSpc>
                    <a:spcPts val="1960"/>
                  </a:lnSpc>
                </a:pPr>
              </a:p>
            </p:txBody>
          </p:sp>
        </p:grpSp>
        <p:sp>
          <p:nvSpPr>
            <p:cNvPr name="TextBox 22" id="22"/>
            <p:cNvSpPr txBox="true"/>
            <p:nvPr/>
          </p:nvSpPr>
          <p:spPr>
            <a:xfrm rot="0">
              <a:off x="5492576" y="184513"/>
              <a:ext cx="10945757" cy="1377585"/>
            </a:xfrm>
            <a:prstGeom prst="rect">
              <a:avLst/>
            </a:prstGeom>
          </p:spPr>
          <p:txBody>
            <a:bodyPr anchor="t" rtlCol="false" tIns="0" lIns="0" bIns="0" rIns="0">
              <a:spAutoFit/>
            </a:bodyPr>
            <a:lstStyle/>
            <a:p>
              <a:pPr algn="just">
                <a:lnSpc>
                  <a:spcPts val="2829"/>
                </a:lnSpc>
                <a:spcBef>
                  <a:spcPct val="0"/>
                </a:spcBef>
              </a:pPr>
              <a:r>
                <a:rPr lang="en-US" sz="2021">
                  <a:solidFill>
                    <a:srgbClr val="000000"/>
                  </a:solidFill>
                  <a:latin typeface="Montserrat"/>
                  <a:ea typeface="Montserrat"/>
                  <a:cs typeface="Montserrat"/>
                  <a:sym typeface="Montserrat"/>
                </a:rPr>
                <a:t>El criterio evaluado se cumple a la perfección; el recurso supera las expectativas y contribuye de manera significativa al aprendizaje. </a:t>
              </a:r>
            </a:p>
          </p:txBody>
        </p:sp>
        <p:grpSp>
          <p:nvGrpSpPr>
            <p:cNvPr name="Group 23" id="23"/>
            <p:cNvGrpSpPr/>
            <p:nvPr/>
          </p:nvGrpSpPr>
          <p:grpSpPr>
            <a:xfrm rot="0">
              <a:off x="2247932" y="2422695"/>
              <a:ext cx="2324926" cy="689029"/>
              <a:chOff x="0" y="0"/>
              <a:chExt cx="521934" cy="154683"/>
            </a:xfrm>
          </p:grpSpPr>
          <p:sp>
            <p:nvSpPr>
              <p:cNvPr name="Freeform 24" id="24"/>
              <p:cNvSpPr/>
              <p:nvPr/>
            </p:nvSpPr>
            <p:spPr>
              <a:xfrm flipH="false" flipV="false" rot="0">
                <a:off x="0" y="0"/>
                <a:ext cx="521934" cy="154683"/>
              </a:xfrm>
              <a:custGeom>
                <a:avLst/>
                <a:gdLst/>
                <a:ahLst/>
                <a:cxnLst/>
                <a:rect r="r" b="b" t="t" l="l"/>
                <a:pathLst>
                  <a:path h="154683" w="521934">
                    <a:moveTo>
                      <a:pt x="77342" y="0"/>
                    </a:moveTo>
                    <a:lnTo>
                      <a:pt x="444592" y="0"/>
                    </a:lnTo>
                    <a:cubicBezTo>
                      <a:pt x="487307" y="0"/>
                      <a:pt x="521934" y="34627"/>
                      <a:pt x="521934" y="77342"/>
                    </a:cubicBezTo>
                    <a:lnTo>
                      <a:pt x="521934" y="77342"/>
                    </a:lnTo>
                    <a:cubicBezTo>
                      <a:pt x="521934" y="120056"/>
                      <a:pt x="487307" y="154683"/>
                      <a:pt x="444592" y="154683"/>
                    </a:cubicBezTo>
                    <a:lnTo>
                      <a:pt x="77342" y="154683"/>
                    </a:lnTo>
                    <a:cubicBezTo>
                      <a:pt x="34627" y="154683"/>
                      <a:pt x="0" y="120056"/>
                      <a:pt x="0" y="77342"/>
                    </a:cubicBezTo>
                    <a:lnTo>
                      <a:pt x="0" y="77342"/>
                    </a:lnTo>
                    <a:cubicBezTo>
                      <a:pt x="0" y="34627"/>
                      <a:pt x="34627" y="0"/>
                      <a:pt x="77342" y="0"/>
                    </a:cubicBezTo>
                    <a:close/>
                  </a:path>
                </a:pathLst>
              </a:custGeom>
              <a:solidFill>
                <a:srgbClr val="A08D7C"/>
              </a:solidFill>
            </p:spPr>
          </p:sp>
          <p:sp>
            <p:nvSpPr>
              <p:cNvPr name="TextBox 25" id="25"/>
              <p:cNvSpPr txBox="true"/>
              <p:nvPr/>
            </p:nvSpPr>
            <p:spPr>
              <a:xfrm>
                <a:off x="0" y="-19050"/>
                <a:ext cx="521934" cy="173733"/>
              </a:xfrm>
              <a:prstGeom prst="rect">
                <a:avLst/>
              </a:prstGeom>
            </p:spPr>
            <p:txBody>
              <a:bodyPr anchor="ctr" rtlCol="false" tIns="52400" lIns="52400" bIns="52400" rIns="52400"/>
              <a:lstStyle/>
              <a:p>
                <a:pPr algn="ctr">
                  <a:lnSpc>
                    <a:spcPts val="2240"/>
                  </a:lnSpc>
                </a:pPr>
                <a:r>
                  <a:rPr lang="en-US" sz="1600">
                    <a:solidFill>
                      <a:srgbClr val="000000"/>
                    </a:solidFill>
                    <a:latin typeface="Muli"/>
                    <a:ea typeface="Muli"/>
                    <a:cs typeface="Muli"/>
                    <a:sym typeface="Muli"/>
                  </a:rPr>
                  <a:t>ACEPTABLE</a:t>
                </a:r>
              </a:p>
            </p:txBody>
          </p:sp>
        </p:grpSp>
        <p:grpSp>
          <p:nvGrpSpPr>
            <p:cNvPr name="Group 26" id="26"/>
            <p:cNvGrpSpPr/>
            <p:nvPr/>
          </p:nvGrpSpPr>
          <p:grpSpPr>
            <a:xfrm rot="0">
              <a:off x="531961" y="2424280"/>
              <a:ext cx="1463818" cy="699168"/>
              <a:chOff x="0" y="0"/>
              <a:chExt cx="328620" cy="156960"/>
            </a:xfrm>
          </p:grpSpPr>
          <p:sp>
            <p:nvSpPr>
              <p:cNvPr name="Freeform 27" id="27"/>
              <p:cNvSpPr/>
              <p:nvPr/>
            </p:nvSpPr>
            <p:spPr>
              <a:xfrm flipH="false" flipV="false" rot="0">
                <a:off x="0" y="0"/>
                <a:ext cx="328620" cy="156960"/>
              </a:xfrm>
              <a:custGeom>
                <a:avLst/>
                <a:gdLst/>
                <a:ahLst/>
                <a:cxnLst/>
                <a:rect r="r" b="b" t="t" l="l"/>
                <a:pathLst>
                  <a:path h="156960" w="328620">
                    <a:moveTo>
                      <a:pt x="78480" y="0"/>
                    </a:moveTo>
                    <a:lnTo>
                      <a:pt x="250140" y="0"/>
                    </a:lnTo>
                    <a:cubicBezTo>
                      <a:pt x="270954" y="0"/>
                      <a:pt x="290916" y="8268"/>
                      <a:pt x="305634" y="22986"/>
                    </a:cubicBezTo>
                    <a:cubicBezTo>
                      <a:pt x="320351" y="37704"/>
                      <a:pt x="328620" y="57666"/>
                      <a:pt x="328620" y="78480"/>
                    </a:cubicBezTo>
                    <a:lnTo>
                      <a:pt x="328620" y="78480"/>
                    </a:lnTo>
                    <a:cubicBezTo>
                      <a:pt x="328620" y="121823"/>
                      <a:pt x="293483" y="156960"/>
                      <a:pt x="250140" y="156960"/>
                    </a:cubicBezTo>
                    <a:lnTo>
                      <a:pt x="78480" y="156960"/>
                    </a:lnTo>
                    <a:cubicBezTo>
                      <a:pt x="57666" y="156960"/>
                      <a:pt x="37704" y="148691"/>
                      <a:pt x="22986" y="133974"/>
                    </a:cubicBezTo>
                    <a:cubicBezTo>
                      <a:pt x="8268" y="119256"/>
                      <a:pt x="0" y="99294"/>
                      <a:pt x="0" y="78480"/>
                    </a:cubicBezTo>
                    <a:lnTo>
                      <a:pt x="0" y="78480"/>
                    </a:lnTo>
                    <a:cubicBezTo>
                      <a:pt x="0" y="57666"/>
                      <a:pt x="8268" y="37704"/>
                      <a:pt x="22986" y="22986"/>
                    </a:cubicBezTo>
                    <a:cubicBezTo>
                      <a:pt x="37704" y="8268"/>
                      <a:pt x="57666" y="0"/>
                      <a:pt x="78480" y="0"/>
                    </a:cubicBezTo>
                    <a:close/>
                  </a:path>
                </a:pathLst>
              </a:custGeom>
              <a:solidFill>
                <a:srgbClr val="CBC1B6"/>
              </a:solidFill>
            </p:spPr>
          </p:sp>
          <p:sp>
            <p:nvSpPr>
              <p:cNvPr name="TextBox 28" id="28"/>
              <p:cNvSpPr txBox="true"/>
              <p:nvPr/>
            </p:nvSpPr>
            <p:spPr>
              <a:xfrm>
                <a:off x="0" y="-38100"/>
                <a:ext cx="328620" cy="195060"/>
              </a:xfrm>
              <a:prstGeom prst="rect">
                <a:avLst/>
              </a:prstGeom>
            </p:spPr>
            <p:txBody>
              <a:bodyPr anchor="ctr" rtlCol="false" tIns="56211" lIns="56211" bIns="56211" rIns="56211"/>
              <a:lstStyle/>
              <a:p>
                <a:pPr algn="ctr">
                  <a:lnSpc>
                    <a:spcPts val="2799"/>
                  </a:lnSpc>
                </a:pPr>
                <a:r>
                  <a:rPr lang="en-US" sz="1999">
                    <a:solidFill>
                      <a:srgbClr val="000000"/>
                    </a:solidFill>
                    <a:latin typeface="Muli"/>
                    <a:ea typeface="Muli"/>
                    <a:cs typeface="Muli"/>
                    <a:sym typeface="Muli"/>
                  </a:rPr>
                  <a:t>3</a:t>
                </a:r>
              </a:p>
            </p:txBody>
          </p:sp>
        </p:grpSp>
        <p:grpSp>
          <p:nvGrpSpPr>
            <p:cNvPr name="Group 29" id="29"/>
            <p:cNvGrpSpPr/>
            <p:nvPr/>
          </p:nvGrpSpPr>
          <p:grpSpPr>
            <a:xfrm rot="0">
              <a:off x="5125920" y="1977438"/>
              <a:ext cx="11679068" cy="1579544"/>
              <a:chOff x="0" y="0"/>
              <a:chExt cx="2621892" cy="354600"/>
            </a:xfrm>
          </p:grpSpPr>
          <p:sp>
            <p:nvSpPr>
              <p:cNvPr name="Freeform 30" id="30"/>
              <p:cNvSpPr/>
              <p:nvPr/>
            </p:nvSpPr>
            <p:spPr>
              <a:xfrm flipH="false" flipV="false" rot="0">
                <a:off x="0" y="0"/>
                <a:ext cx="2621892" cy="354600"/>
              </a:xfrm>
              <a:custGeom>
                <a:avLst/>
                <a:gdLst/>
                <a:ahLst/>
                <a:cxnLst/>
                <a:rect r="r" b="b" t="t" l="l"/>
                <a:pathLst>
                  <a:path h="354600" w="2621892">
                    <a:moveTo>
                      <a:pt x="16331" y="0"/>
                    </a:moveTo>
                    <a:lnTo>
                      <a:pt x="2605561" y="0"/>
                    </a:lnTo>
                    <a:cubicBezTo>
                      <a:pt x="2614581" y="0"/>
                      <a:pt x="2621892" y="7312"/>
                      <a:pt x="2621892" y="16331"/>
                    </a:cubicBezTo>
                    <a:lnTo>
                      <a:pt x="2621892" y="338269"/>
                    </a:lnTo>
                    <a:cubicBezTo>
                      <a:pt x="2621892" y="342600"/>
                      <a:pt x="2620171" y="346754"/>
                      <a:pt x="2617109" y="349816"/>
                    </a:cubicBezTo>
                    <a:cubicBezTo>
                      <a:pt x="2614046" y="352879"/>
                      <a:pt x="2609892" y="354600"/>
                      <a:pt x="2605561" y="354600"/>
                    </a:cubicBezTo>
                    <a:lnTo>
                      <a:pt x="16331" y="354600"/>
                    </a:lnTo>
                    <a:cubicBezTo>
                      <a:pt x="7312" y="354600"/>
                      <a:pt x="0" y="347288"/>
                      <a:pt x="0" y="338269"/>
                    </a:cubicBezTo>
                    <a:lnTo>
                      <a:pt x="0" y="16331"/>
                    </a:lnTo>
                    <a:cubicBezTo>
                      <a:pt x="0" y="7312"/>
                      <a:pt x="7312" y="0"/>
                      <a:pt x="16331" y="0"/>
                    </a:cubicBezTo>
                    <a:close/>
                  </a:path>
                </a:pathLst>
              </a:custGeom>
              <a:solidFill>
                <a:srgbClr val="CBC1B6"/>
              </a:solidFill>
            </p:spPr>
          </p:sp>
          <p:sp>
            <p:nvSpPr>
              <p:cNvPr name="TextBox 31" id="31"/>
              <p:cNvSpPr txBox="true"/>
              <p:nvPr/>
            </p:nvSpPr>
            <p:spPr>
              <a:xfrm>
                <a:off x="0" y="-19050"/>
                <a:ext cx="2621892" cy="373650"/>
              </a:xfrm>
              <a:prstGeom prst="rect">
                <a:avLst/>
              </a:prstGeom>
            </p:spPr>
            <p:txBody>
              <a:bodyPr anchor="ctr" rtlCol="false" tIns="56211" lIns="56211" bIns="56211" rIns="56211"/>
              <a:lstStyle/>
              <a:p>
                <a:pPr algn="ctr">
                  <a:lnSpc>
                    <a:spcPts val="1960"/>
                  </a:lnSpc>
                </a:pPr>
              </a:p>
            </p:txBody>
          </p:sp>
        </p:grpSp>
        <p:sp>
          <p:nvSpPr>
            <p:cNvPr name="TextBox 32" id="32"/>
            <p:cNvSpPr txBox="true"/>
            <p:nvPr/>
          </p:nvSpPr>
          <p:spPr>
            <a:xfrm rot="0">
              <a:off x="5492576" y="2296996"/>
              <a:ext cx="10945757" cy="1377585"/>
            </a:xfrm>
            <a:prstGeom prst="rect">
              <a:avLst/>
            </a:prstGeom>
          </p:spPr>
          <p:txBody>
            <a:bodyPr anchor="t" rtlCol="false" tIns="0" lIns="0" bIns="0" rIns="0">
              <a:spAutoFit/>
            </a:bodyPr>
            <a:lstStyle/>
            <a:p>
              <a:pPr algn="just">
                <a:lnSpc>
                  <a:spcPts val="2829"/>
                </a:lnSpc>
                <a:spcBef>
                  <a:spcPct val="0"/>
                </a:spcBef>
              </a:pPr>
              <a:r>
                <a:rPr lang="en-US" sz="2021">
                  <a:solidFill>
                    <a:srgbClr val="000000"/>
                  </a:solidFill>
                  <a:latin typeface="Montserrat"/>
                  <a:ea typeface="Montserrat"/>
                  <a:cs typeface="Montserrat"/>
                  <a:sym typeface="Montserrat"/>
                </a:rPr>
                <a:t>El criterio se cumple de manera adecuada; el recurso es funcional y cumple con su propósito pedagógico. </a:t>
              </a:r>
            </a:p>
            <a:p>
              <a:pPr algn="just">
                <a:lnSpc>
                  <a:spcPts val="2829"/>
                </a:lnSpc>
                <a:spcBef>
                  <a:spcPct val="0"/>
                </a:spcBef>
              </a:pPr>
            </a:p>
          </p:txBody>
        </p:sp>
        <p:grpSp>
          <p:nvGrpSpPr>
            <p:cNvPr name="Group 33" id="33"/>
            <p:cNvGrpSpPr/>
            <p:nvPr/>
          </p:nvGrpSpPr>
          <p:grpSpPr>
            <a:xfrm rot="0">
              <a:off x="2247932" y="4252220"/>
              <a:ext cx="2324926" cy="689029"/>
              <a:chOff x="0" y="0"/>
              <a:chExt cx="521934" cy="154683"/>
            </a:xfrm>
          </p:grpSpPr>
          <p:sp>
            <p:nvSpPr>
              <p:cNvPr name="Freeform 34" id="34"/>
              <p:cNvSpPr/>
              <p:nvPr/>
            </p:nvSpPr>
            <p:spPr>
              <a:xfrm flipH="false" flipV="false" rot="0">
                <a:off x="0" y="0"/>
                <a:ext cx="521934" cy="154683"/>
              </a:xfrm>
              <a:custGeom>
                <a:avLst/>
                <a:gdLst/>
                <a:ahLst/>
                <a:cxnLst/>
                <a:rect r="r" b="b" t="t" l="l"/>
                <a:pathLst>
                  <a:path h="154683" w="521934">
                    <a:moveTo>
                      <a:pt x="77342" y="0"/>
                    </a:moveTo>
                    <a:lnTo>
                      <a:pt x="444592" y="0"/>
                    </a:lnTo>
                    <a:cubicBezTo>
                      <a:pt x="487307" y="0"/>
                      <a:pt x="521934" y="34627"/>
                      <a:pt x="521934" y="77342"/>
                    </a:cubicBezTo>
                    <a:lnTo>
                      <a:pt x="521934" y="77342"/>
                    </a:lnTo>
                    <a:cubicBezTo>
                      <a:pt x="521934" y="120056"/>
                      <a:pt x="487307" y="154683"/>
                      <a:pt x="444592" y="154683"/>
                    </a:cubicBezTo>
                    <a:lnTo>
                      <a:pt x="77342" y="154683"/>
                    </a:lnTo>
                    <a:cubicBezTo>
                      <a:pt x="34627" y="154683"/>
                      <a:pt x="0" y="120056"/>
                      <a:pt x="0" y="77342"/>
                    </a:cubicBezTo>
                    <a:lnTo>
                      <a:pt x="0" y="77342"/>
                    </a:lnTo>
                    <a:cubicBezTo>
                      <a:pt x="0" y="34627"/>
                      <a:pt x="34627" y="0"/>
                      <a:pt x="77342" y="0"/>
                    </a:cubicBezTo>
                    <a:close/>
                  </a:path>
                </a:pathLst>
              </a:custGeom>
              <a:solidFill>
                <a:srgbClr val="A08D7C"/>
              </a:solidFill>
            </p:spPr>
          </p:sp>
          <p:sp>
            <p:nvSpPr>
              <p:cNvPr name="TextBox 35" id="35"/>
              <p:cNvSpPr txBox="true"/>
              <p:nvPr/>
            </p:nvSpPr>
            <p:spPr>
              <a:xfrm>
                <a:off x="0" y="-19050"/>
                <a:ext cx="521934" cy="173733"/>
              </a:xfrm>
              <a:prstGeom prst="rect">
                <a:avLst/>
              </a:prstGeom>
            </p:spPr>
            <p:txBody>
              <a:bodyPr anchor="ctr" rtlCol="false" tIns="52400" lIns="52400" bIns="52400" rIns="52400"/>
              <a:lstStyle/>
              <a:p>
                <a:pPr algn="ctr">
                  <a:lnSpc>
                    <a:spcPts val="2240"/>
                  </a:lnSpc>
                </a:pPr>
                <a:r>
                  <a:rPr lang="en-US" sz="1600">
                    <a:solidFill>
                      <a:srgbClr val="000000"/>
                    </a:solidFill>
                    <a:latin typeface="Muli"/>
                    <a:ea typeface="Muli"/>
                    <a:cs typeface="Muli"/>
                    <a:sym typeface="Muli"/>
                  </a:rPr>
                  <a:t>BAJO</a:t>
                </a:r>
              </a:p>
            </p:txBody>
          </p:sp>
        </p:grpSp>
        <p:grpSp>
          <p:nvGrpSpPr>
            <p:cNvPr name="Group 36" id="36"/>
            <p:cNvGrpSpPr/>
            <p:nvPr/>
          </p:nvGrpSpPr>
          <p:grpSpPr>
            <a:xfrm rot="0">
              <a:off x="531961" y="4253805"/>
              <a:ext cx="1463818" cy="699168"/>
              <a:chOff x="0" y="0"/>
              <a:chExt cx="328620" cy="156960"/>
            </a:xfrm>
          </p:grpSpPr>
          <p:sp>
            <p:nvSpPr>
              <p:cNvPr name="Freeform 37" id="37"/>
              <p:cNvSpPr/>
              <p:nvPr/>
            </p:nvSpPr>
            <p:spPr>
              <a:xfrm flipH="false" flipV="false" rot="0">
                <a:off x="0" y="0"/>
                <a:ext cx="328620" cy="156960"/>
              </a:xfrm>
              <a:custGeom>
                <a:avLst/>
                <a:gdLst/>
                <a:ahLst/>
                <a:cxnLst/>
                <a:rect r="r" b="b" t="t" l="l"/>
                <a:pathLst>
                  <a:path h="156960" w="328620">
                    <a:moveTo>
                      <a:pt x="78480" y="0"/>
                    </a:moveTo>
                    <a:lnTo>
                      <a:pt x="250140" y="0"/>
                    </a:lnTo>
                    <a:cubicBezTo>
                      <a:pt x="270954" y="0"/>
                      <a:pt x="290916" y="8268"/>
                      <a:pt x="305634" y="22986"/>
                    </a:cubicBezTo>
                    <a:cubicBezTo>
                      <a:pt x="320351" y="37704"/>
                      <a:pt x="328620" y="57666"/>
                      <a:pt x="328620" y="78480"/>
                    </a:cubicBezTo>
                    <a:lnTo>
                      <a:pt x="328620" y="78480"/>
                    </a:lnTo>
                    <a:cubicBezTo>
                      <a:pt x="328620" y="121823"/>
                      <a:pt x="293483" y="156960"/>
                      <a:pt x="250140" y="156960"/>
                    </a:cubicBezTo>
                    <a:lnTo>
                      <a:pt x="78480" y="156960"/>
                    </a:lnTo>
                    <a:cubicBezTo>
                      <a:pt x="57666" y="156960"/>
                      <a:pt x="37704" y="148691"/>
                      <a:pt x="22986" y="133974"/>
                    </a:cubicBezTo>
                    <a:cubicBezTo>
                      <a:pt x="8268" y="119256"/>
                      <a:pt x="0" y="99294"/>
                      <a:pt x="0" y="78480"/>
                    </a:cubicBezTo>
                    <a:lnTo>
                      <a:pt x="0" y="78480"/>
                    </a:lnTo>
                    <a:cubicBezTo>
                      <a:pt x="0" y="57666"/>
                      <a:pt x="8268" y="37704"/>
                      <a:pt x="22986" y="22986"/>
                    </a:cubicBezTo>
                    <a:cubicBezTo>
                      <a:pt x="37704" y="8268"/>
                      <a:pt x="57666" y="0"/>
                      <a:pt x="78480" y="0"/>
                    </a:cubicBezTo>
                    <a:close/>
                  </a:path>
                </a:pathLst>
              </a:custGeom>
              <a:solidFill>
                <a:srgbClr val="CBC1B6"/>
              </a:solidFill>
            </p:spPr>
          </p:sp>
          <p:sp>
            <p:nvSpPr>
              <p:cNvPr name="TextBox 38" id="38"/>
              <p:cNvSpPr txBox="true"/>
              <p:nvPr/>
            </p:nvSpPr>
            <p:spPr>
              <a:xfrm>
                <a:off x="0" y="-38100"/>
                <a:ext cx="328620" cy="195060"/>
              </a:xfrm>
              <a:prstGeom prst="rect">
                <a:avLst/>
              </a:prstGeom>
            </p:spPr>
            <p:txBody>
              <a:bodyPr anchor="ctr" rtlCol="false" tIns="56211" lIns="56211" bIns="56211" rIns="56211"/>
              <a:lstStyle/>
              <a:p>
                <a:pPr algn="ctr">
                  <a:lnSpc>
                    <a:spcPts val="2799"/>
                  </a:lnSpc>
                </a:pPr>
                <a:r>
                  <a:rPr lang="en-US" sz="1999">
                    <a:solidFill>
                      <a:srgbClr val="000000"/>
                    </a:solidFill>
                    <a:latin typeface="Muli"/>
                    <a:ea typeface="Muli"/>
                    <a:cs typeface="Muli"/>
                    <a:sym typeface="Muli"/>
                  </a:rPr>
                  <a:t>2</a:t>
                </a:r>
              </a:p>
            </p:txBody>
          </p:sp>
        </p:grpSp>
        <p:grpSp>
          <p:nvGrpSpPr>
            <p:cNvPr name="Group 39" id="39"/>
            <p:cNvGrpSpPr/>
            <p:nvPr/>
          </p:nvGrpSpPr>
          <p:grpSpPr>
            <a:xfrm rot="0">
              <a:off x="5125920" y="3806962"/>
              <a:ext cx="11679068" cy="1579544"/>
              <a:chOff x="0" y="0"/>
              <a:chExt cx="2621892" cy="354600"/>
            </a:xfrm>
          </p:grpSpPr>
          <p:sp>
            <p:nvSpPr>
              <p:cNvPr name="Freeform 40" id="40"/>
              <p:cNvSpPr/>
              <p:nvPr/>
            </p:nvSpPr>
            <p:spPr>
              <a:xfrm flipH="false" flipV="false" rot="0">
                <a:off x="0" y="0"/>
                <a:ext cx="2621892" cy="354600"/>
              </a:xfrm>
              <a:custGeom>
                <a:avLst/>
                <a:gdLst/>
                <a:ahLst/>
                <a:cxnLst/>
                <a:rect r="r" b="b" t="t" l="l"/>
                <a:pathLst>
                  <a:path h="354600" w="2621892">
                    <a:moveTo>
                      <a:pt x="16331" y="0"/>
                    </a:moveTo>
                    <a:lnTo>
                      <a:pt x="2605561" y="0"/>
                    </a:lnTo>
                    <a:cubicBezTo>
                      <a:pt x="2614581" y="0"/>
                      <a:pt x="2621892" y="7312"/>
                      <a:pt x="2621892" y="16331"/>
                    </a:cubicBezTo>
                    <a:lnTo>
                      <a:pt x="2621892" y="338269"/>
                    </a:lnTo>
                    <a:cubicBezTo>
                      <a:pt x="2621892" y="342600"/>
                      <a:pt x="2620171" y="346754"/>
                      <a:pt x="2617109" y="349816"/>
                    </a:cubicBezTo>
                    <a:cubicBezTo>
                      <a:pt x="2614046" y="352879"/>
                      <a:pt x="2609892" y="354600"/>
                      <a:pt x="2605561" y="354600"/>
                    </a:cubicBezTo>
                    <a:lnTo>
                      <a:pt x="16331" y="354600"/>
                    </a:lnTo>
                    <a:cubicBezTo>
                      <a:pt x="7312" y="354600"/>
                      <a:pt x="0" y="347288"/>
                      <a:pt x="0" y="338269"/>
                    </a:cubicBezTo>
                    <a:lnTo>
                      <a:pt x="0" y="16331"/>
                    </a:lnTo>
                    <a:cubicBezTo>
                      <a:pt x="0" y="7312"/>
                      <a:pt x="7312" y="0"/>
                      <a:pt x="16331" y="0"/>
                    </a:cubicBezTo>
                    <a:close/>
                  </a:path>
                </a:pathLst>
              </a:custGeom>
              <a:solidFill>
                <a:srgbClr val="CBC1B6"/>
              </a:solidFill>
            </p:spPr>
          </p:sp>
          <p:sp>
            <p:nvSpPr>
              <p:cNvPr name="TextBox 41" id="41"/>
              <p:cNvSpPr txBox="true"/>
              <p:nvPr/>
            </p:nvSpPr>
            <p:spPr>
              <a:xfrm>
                <a:off x="0" y="-19050"/>
                <a:ext cx="2621892" cy="373650"/>
              </a:xfrm>
              <a:prstGeom prst="rect">
                <a:avLst/>
              </a:prstGeom>
            </p:spPr>
            <p:txBody>
              <a:bodyPr anchor="ctr" rtlCol="false" tIns="56211" lIns="56211" bIns="56211" rIns="56211"/>
              <a:lstStyle/>
              <a:p>
                <a:pPr algn="ctr">
                  <a:lnSpc>
                    <a:spcPts val="1960"/>
                  </a:lnSpc>
                </a:pPr>
              </a:p>
            </p:txBody>
          </p:sp>
        </p:grpSp>
        <p:sp>
          <p:nvSpPr>
            <p:cNvPr name="TextBox 42" id="42"/>
            <p:cNvSpPr txBox="true"/>
            <p:nvPr/>
          </p:nvSpPr>
          <p:spPr>
            <a:xfrm rot="0">
              <a:off x="5492576" y="4126368"/>
              <a:ext cx="10945757" cy="1377585"/>
            </a:xfrm>
            <a:prstGeom prst="rect">
              <a:avLst/>
            </a:prstGeom>
          </p:spPr>
          <p:txBody>
            <a:bodyPr anchor="t" rtlCol="false" tIns="0" lIns="0" bIns="0" rIns="0">
              <a:spAutoFit/>
            </a:bodyPr>
            <a:lstStyle/>
            <a:p>
              <a:pPr algn="just">
                <a:lnSpc>
                  <a:spcPts val="2829"/>
                </a:lnSpc>
                <a:spcBef>
                  <a:spcPct val="0"/>
                </a:spcBef>
              </a:pPr>
              <a:r>
                <a:rPr lang="en-US" sz="2021">
                  <a:solidFill>
                    <a:srgbClr val="000000"/>
                  </a:solidFill>
                  <a:latin typeface="Montserrat"/>
                  <a:ea typeface="Montserrat"/>
                  <a:cs typeface="Montserrat"/>
                  <a:sym typeface="Montserrat"/>
                </a:rPr>
                <a:t>El criterio se cumple solo en una parte; el recurso presenta debilidades que pueden limitar su efectividad. </a:t>
              </a:r>
            </a:p>
            <a:p>
              <a:pPr algn="just">
                <a:lnSpc>
                  <a:spcPts val="2829"/>
                </a:lnSpc>
                <a:spcBef>
                  <a:spcPct val="0"/>
                </a:spcBef>
              </a:pPr>
            </a:p>
          </p:txBody>
        </p:sp>
        <p:grpSp>
          <p:nvGrpSpPr>
            <p:cNvPr name="Group 43" id="43"/>
            <p:cNvGrpSpPr/>
            <p:nvPr/>
          </p:nvGrpSpPr>
          <p:grpSpPr>
            <a:xfrm rot="0">
              <a:off x="2247932" y="6075988"/>
              <a:ext cx="2324926" cy="689029"/>
              <a:chOff x="0" y="0"/>
              <a:chExt cx="521934" cy="154683"/>
            </a:xfrm>
          </p:grpSpPr>
          <p:sp>
            <p:nvSpPr>
              <p:cNvPr name="Freeform 44" id="44"/>
              <p:cNvSpPr/>
              <p:nvPr/>
            </p:nvSpPr>
            <p:spPr>
              <a:xfrm flipH="false" flipV="false" rot="0">
                <a:off x="0" y="0"/>
                <a:ext cx="521934" cy="154683"/>
              </a:xfrm>
              <a:custGeom>
                <a:avLst/>
                <a:gdLst/>
                <a:ahLst/>
                <a:cxnLst/>
                <a:rect r="r" b="b" t="t" l="l"/>
                <a:pathLst>
                  <a:path h="154683" w="521934">
                    <a:moveTo>
                      <a:pt x="77342" y="0"/>
                    </a:moveTo>
                    <a:lnTo>
                      <a:pt x="444592" y="0"/>
                    </a:lnTo>
                    <a:cubicBezTo>
                      <a:pt x="487307" y="0"/>
                      <a:pt x="521934" y="34627"/>
                      <a:pt x="521934" y="77342"/>
                    </a:cubicBezTo>
                    <a:lnTo>
                      <a:pt x="521934" y="77342"/>
                    </a:lnTo>
                    <a:cubicBezTo>
                      <a:pt x="521934" y="120056"/>
                      <a:pt x="487307" y="154683"/>
                      <a:pt x="444592" y="154683"/>
                    </a:cubicBezTo>
                    <a:lnTo>
                      <a:pt x="77342" y="154683"/>
                    </a:lnTo>
                    <a:cubicBezTo>
                      <a:pt x="34627" y="154683"/>
                      <a:pt x="0" y="120056"/>
                      <a:pt x="0" y="77342"/>
                    </a:cubicBezTo>
                    <a:lnTo>
                      <a:pt x="0" y="77342"/>
                    </a:lnTo>
                    <a:cubicBezTo>
                      <a:pt x="0" y="34627"/>
                      <a:pt x="34627" y="0"/>
                      <a:pt x="77342" y="0"/>
                    </a:cubicBezTo>
                    <a:close/>
                  </a:path>
                </a:pathLst>
              </a:custGeom>
              <a:solidFill>
                <a:srgbClr val="A08D7C"/>
              </a:solidFill>
            </p:spPr>
          </p:sp>
          <p:sp>
            <p:nvSpPr>
              <p:cNvPr name="TextBox 45" id="45"/>
              <p:cNvSpPr txBox="true"/>
              <p:nvPr/>
            </p:nvSpPr>
            <p:spPr>
              <a:xfrm>
                <a:off x="0" y="-19050"/>
                <a:ext cx="521934" cy="173733"/>
              </a:xfrm>
              <a:prstGeom prst="rect">
                <a:avLst/>
              </a:prstGeom>
            </p:spPr>
            <p:txBody>
              <a:bodyPr anchor="ctr" rtlCol="false" tIns="52400" lIns="52400" bIns="52400" rIns="52400"/>
              <a:lstStyle/>
              <a:p>
                <a:pPr algn="ctr">
                  <a:lnSpc>
                    <a:spcPts val="2240"/>
                  </a:lnSpc>
                </a:pPr>
                <a:r>
                  <a:rPr lang="en-US" sz="1600">
                    <a:solidFill>
                      <a:srgbClr val="000000"/>
                    </a:solidFill>
                    <a:latin typeface="Muli"/>
                    <a:ea typeface="Muli"/>
                    <a:cs typeface="Muli"/>
                    <a:sym typeface="Muli"/>
                  </a:rPr>
                  <a:t>DEFICIENTE</a:t>
                </a:r>
              </a:p>
            </p:txBody>
          </p:sp>
        </p:grpSp>
        <p:grpSp>
          <p:nvGrpSpPr>
            <p:cNvPr name="Group 46" id="46"/>
            <p:cNvGrpSpPr/>
            <p:nvPr/>
          </p:nvGrpSpPr>
          <p:grpSpPr>
            <a:xfrm rot="0">
              <a:off x="531961" y="6077573"/>
              <a:ext cx="1463818" cy="699168"/>
              <a:chOff x="0" y="0"/>
              <a:chExt cx="328620" cy="156960"/>
            </a:xfrm>
          </p:grpSpPr>
          <p:sp>
            <p:nvSpPr>
              <p:cNvPr name="Freeform 47" id="47"/>
              <p:cNvSpPr/>
              <p:nvPr/>
            </p:nvSpPr>
            <p:spPr>
              <a:xfrm flipH="false" flipV="false" rot="0">
                <a:off x="0" y="0"/>
                <a:ext cx="328620" cy="156960"/>
              </a:xfrm>
              <a:custGeom>
                <a:avLst/>
                <a:gdLst/>
                <a:ahLst/>
                <a:cxnLst/>
                <a:rect r="r" b="b" t="t" l="l"/>
                <a:pathLst>
                  <a:path h="156960" w="328620">
                    <a:moveTo>
                      <a:pt x="78480" y="0"/>
                    </a:moveTo>
                    <a:lnTo>
                      <a:pt x="250140" y="0"/>
                    </a:lnTo>
                    <a:cubicBezTo>
                      <a:pt x="270954" y="0"/>
                      <a:pt x="290916" y="8268"/>
                      <a:pt x="305634" y="22986"/>
                    </a:cubicBezTo>
                    <a:cubicBezTo>
                      <a:pt x="320351" y="37704"/>
                      <a:pt x="328620" y="57666"/>
                      <a:pt x="328620" y="78480"/>
                    </a:cubicBezTo>
                    <a:lnTo>
                      <a:pt x="328620" y="78480"/>
                    </a:lnTo>
                    <a:cubicBezTo>
                      <a:pt x="328620" y="121823"/>
                      <a:pt x="293483" y="156960"/>
                      <a:pt x="250140" y="156960"/>
                    </a:cubicBezTo>
                    <a:lnTo>
                      <a:pt x="78480" y="156960"/>
                    </a:lnTo>
                    <a:cubicBezTo>
                      <a:pt x="57666" y="156960"/>
                      <a:pt x="37704" y="148691"/>
                      <a:pt x="22986" y="133974"/>
                    </a:cubicBezTo>
                    <a:cubicBezTo>
                      <a:pt x="8268" y="119256"/>
                      <a:pt x="0" y="99294"/>
                      <a:pt x="0" y="78480"/>
                    </a:cubicBezTo>
                    <a:lnTo>
                      <a:pt x="0" y="78480"/>
                    </a:lnTo>
                    <a:cubicBezTo>
                      <a:pt x="0" y="57666"/>
                      <a:pt x="8268" y="37704"/>
                      <a:pt x="22986" y="22986"/>
                    </a:cubicBezTo>
                    <a:cubicBezTo>
                      <a:pt x="37704" y="8268"/>
                      <a:pt x="57666" y="0"/>
                      <a:pt x="78480" y="0"/>
                    </a:cubicBezTo>
                    <a:close/>
                  </a:path>
                </a:pathLst>
              </a:custGeom>
              <a:solidFill>
                <a:srgbClr val="CBC1B6"/>
              </a:solidFill>
            </p:spPr>
          </p:sp>
          <p:sp>
            <p:nvSpPr>
              <p:cNvPr name="TextBox 48" id="48"/>
              <p:cNvSpPr txBox="true"/>
              <p:nvPr/>
            </p:nvSpPr>
            <p:spPr>
              <a:xfrm>
                <a:off x="0" y="-38100"/>
                <a:ext cx="328620" cy="195060"/>
              </a:xfrm>
              <a:prstGeom prst="rect">
                <a:avLst/>
              </a:prstGeom>
            </p:spPr>
            <p:txBody>
              <a:bodyPr anchor="ctr" rtlCol="false" tIns="56211" lIns="56211" bIns="56211" rIns="56211"/>
              <a:lstStyle/>
              <a:p>
                <a:pPr algn="ctr">
                  <a:lnSpc>
                    <a:spcPts val="2799"/>
                  </a:lnSpc>
                </a:pPr>
                <a:r>
                  <a:rPr lang="en-US" sz="1999">
                    <a:solidFill>
                      <a:srgbClr val="000000"/>
                    </a:solidFill>
                    <a:latin typeface="Muli"/>
                    <a:ea typeface="Muli"/>
                    <a:cs typeface="Muli"/>
                    <a:sym typeface="Muli"/>
                  </a:rPr>
                  <a:t>1</a:t>
                </a:r>
              </a:p>
            </p:txBody>
          </p:sp>
        </p:grpSp>
        <p:grpSp>
          <p:nvGrpSpPr>
            <p:cNvPr name="Group 49" id="49"/>
            <p:cNvGrpSpPr/>
            <p:nvPr/>
          </p:nvGrpSpPr>
          <p:grpSpPr>
            <a:xfrm rot="0">
              <a:off x="5125920" y="5630730"/>
              <a:ext cx="11679068" cy="1579544"/>
              <a:chOff x="0" y="0"/>
              <a:chExt cx="2621892" cy="354600"/>
            </a:xfrm>
          </p:grpSpPr>
          <p:sp>
            <p:nvSpPr>
              <p:cNvPr name="Freeform 50" id="50"/>
              <p:cNvSpPr/>
              <p:nvPr/>
            </p:nvSpPr>
            <p:spPr>
              <a:xfrm flipH="false" flipV="false" rot="0">
                <a:off x="0" y="0"/>
                <a:ext cx="2621892" cy="354600"/>
              </a:xfrm>
              <a:custGeom>
                <a:avLst/>
                <a:gdLst/>
                <a:ahLst/>
                <a:cxnLst/>
                <a:rect r="r" b="b" t="t" l="l"/>
                <a:pathLst>
                  <a:path h="354600" w="2621892">
                    <a:moveTo>
                      <a:pt x="16331" y="0"/>
                    </a:moveTo>
                    <a:lnTo>
                      <a:pt x="2605561" y="0"/>
                    </a:lnTo>
                    <a:cubicBezTo>
                      <a:pt x="2614581" y="0"/>
                      <a:pt x="2621892" y="7312"/>
                      <a:pt x="2621892" y="16331"/>
                    </a:cubicBezTo>
                    <a:lnTo>
                      <a:pt x="2621892" y="338269"/>
                    </a:lnTo>
                    <a:cubicBezTo>
                      <a:pt x="2621892" y="342600"/>
                      <a:pt x="2620171" y="346754"/>
                      <a:pt x="2617109" y="349816"/>
                    </a:cubicBezTo>
                    <a:cubicBezTo>
                      <a:pt x="2614046" y="352879"/>
                      <a:pt x="2609892" y="354600"/>
                      <a:pt x="2605561" y="354600"/>
                    </a:cubicBezTo>
                    <a:lnTo>
                      <a:pt x="16331" y="354600"/>
                    </a:lnTo>
                    <a:cubicBezTo>
                      <a:pt x="7312" y="354600"/>
                      <a:pt x="0" y="347288"/>
                      <a:pt x="0" y="338269"/>
                    </a:cubicBezTo>
                    <a:lnTo>
                      <a:pt x="0" y="16331"/>
                    </a:lnTo>
                    <a:cubicBezTo>
                      <a:pt x="0" y="7312"/>
                      <a:pt x="7312" y="0"/>
                      <a:pt x="16331" y="0"/>
                    </a:cubicBezTo>
                    <a:close/>
                  </a:path>
                </a:pathLst>
              </a:custGeom>
              <a:solidFill>
                <a:srgbClr val="CBC1B6"/>
              </a:solidFill>
            </p:spPr>
          </p:sp>
          <p:sp>
            <p:nvSpPr>
              <p:cNvPr name="TextBox 51" id="51"/>
              <p:cNvSpPr txBox="true"/>
              <p:nvPr/>
            </p:nvSpPr>
            <p:spPr>
              <a:xfrm>
                <a:off x="0" y="-19050"/>
                <a:ext cx="2621892" cy="373650"/>
              </a:xfrm>
              <a:prstGeom prst="rect">
                <a:avLst/>
              </a:prstGeom>
            </p:spPr>
            <p:txBody>
              <a:bodyPr anchor="ctr" rtlCol="false" tIns="56211" lIns="56211" bIns="56211" rIns="56211"/>
              <a:lstStyle/>
              <a:p>
                <a:pPr algn="ctr">
                  <a:lnSpc>
                    <a:spcPts val="1960"/>
                  </a:lnSpc>
                </a:pPr>
              </a:p>
            </p:txBody>
          </p:sp>
        </p:grpSp>
        <p:sp>
          <p:nvSpPr>
            <p:cNvPr name="TextBox 52" id="52"/>
            <p:cNvSpPr txBox="true"/>
            <p:nvPr/>
          </p:nvSpPr>
          <p:spPr>
            <a:xfrm rot="0">
              <a:off x="5492576" y="5882981"/>
              <a:ext cx="10945757" cy="1377585"/>
            </a:xfrm>
            <a:prstGeom prst="rect">
              <a:avLst/>
            </a:prstGeom>
          </p:spPr>
          <p:txBody>
            <a:bodyPr anchor="t" rtlCol="false" tIns="0" lIns="0" bIns="0" rIns="0">
              <a:spAutoFit/>
            </a:bodyPr>
            <a:lstStyle/>
            <a:p>
              <a:pPr algn="just">
                <a:lnSpc>
                  <a:spcPts val="2829"/>
                </a:lnSpc>
                <a:spcBef>
                  <a:spcPct val="0"/>
                </a:spcBef>
              </a:pPr>
              <a:r>
                <a:rPr lang="en-US" sz="2021">
                  <a:solidFill>
                    <a:srgbClr val="000000"/>
                  </a:solidFill>
                  <a:latin typeface="Montserrat"/>
                  <a:ea typeface="Montserrat"/>
                  <a:cs typeface="Montserrat"/>
                  <a:sym typeface="Montserrat"/>
                </a:rPr>
                <a:t>El criterio no se cumple; el recurso no es adecuado ni funcional en el contexto educativo planteado. </a:t>
              </a:r>
            </a:p>
            <a:p>
              <a:pPr algn="just">
                <a:lnSpc>
                  <a:spcPts val="2829"/>
                </a:lnSpc>
                <a:spcBef>
                  <a:spcPct val="0"/>
                </a:spcBef>
              </a:pPr>
            </a:p>
          </p:txBody>
        </p:sp>
        <p:sp>
          <p:nvSpPr>
            <p:cNvPr name="TextBox 53" id="53"/>
            <p:cNvSpPr txBox="true"/>
            <p:nvPr/>
          </p:nvSpPr>
          <p:spPr>
            <a:xfrm rot="0">
              <a:off x="531961" y="7574604"/>
              <a:ext cx="16457476" cy="1456725"/>
            </a:xfrm>
            <a:prstGeom prst="rect">
              <a:avLst/>
            </a:prstGeom>
          </p:spPr>
          <p:txBody>
            <a:bodyPr anchor="t" rtlCol="false" tIns="0" lIns="0" bIns="0" rIns="0">
              <a:spAutoFit/>
            </a:bodyPr>
            <a:lstStyle/>
            <a:p>
              <a:pPr algn="ctr">
                <a:lnSpc>
                  <a:spcPts val="2982"/>
                </a:lnSpc>
                <a:spcBef>
                  <a:spcPct val="0"/>
                </a:spcBef>
              </a:pPr>
              <a:r>
                <a:rPr lang="en-US" sz="2130">
                  <a:solidFill>
                    <a:srgbClr val="000000"/>
                  </a:solidFill>
                  <a:latin typeface="Montserrat"/>
                  <a:ea typeface="Montserrat"/>
                  <a:cs typeface="Montserrat"/>
                  <a:sym typeface="Montserrat"/>
                </a:rPr>
                <a:t>Esta escala se justifica por su simplicidad y utilidad en entornos escolares, ya que permite emitir juicios de valor sobre los recursos sin necesidad de procesos estadísticos complicados. </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a:off x="5381105" y="1811833"/>
            <a:ext cx="6706842" cy="0"/>
          </a:xfrm>
          <a:prstGeom prst="line">
            <a:avLst/>
          </a:prstGeom>
          <a:ln cap="rnd" w="19050">
            <a:solidFill>
              <a:srgbClr val="8EA19B"/>
            </a:solidFill>
            <a:prstDash val="solid"/>
            <a:headEnd type="none" len="sm" w="sm"/>
            <a:tailEnd type="none" len="sm" w="sm"/>
          </a:ln>
        </p:spPr>
      </p:sp>
      <p:sp>
        <p:nvSpPr>
          <p:cNvPr name="TextBox 3" id="3"/>
          <p:cNvSpPr txBox="true"/>
          <p:nvPr/>
        </p:nvSpPr>
        <p:spPr>
          <a:xfrm rot="0">
            <a:off x="2217751" y="805566"/>
            <a:ext cx="13353532" cy="911017"/>
          </a:xfrm>
          <a:prstGeom prst="rect">
            <a:avLst/>
          </a:prstGeom>
        </p:spPr>
        <p:txBody>
          <a:bodyPr anchor="t" rtlCol="false" tIns="0" lIns="0" bIns="0" rIns="0">
            <a:spAutoFit/>
          </a:bodyPr>
          <a:lstStyle/>
          <a:p>
            <a:pPr algn="ctr">
              <a:lnSpc>
                <a:spcPts val="6793"/>
              </a:lnSpc>
            </a:pPr>
            <a:r>
              <a:rPr lang="en-US" sz="7076" spc="4295">
                <a:solidFill>
                  <a:srgbClr val="D1AB71"/>
                </a:solidFill>
                <a:latin typeface="Questrial"/>
                <a:ea typeface="Questrial"/>
                <a:cs typeface="Questrial"/>
                <a:sym typeface="Questrial"/>
              </a:rPr>
              <a:t>METODOLOGÍA</a:t>
            </a:r>
          </a:p>
        </p:txBody>
      </p:sp>
      <p:sp>
        <p:nvSpPr>
          <p:cNvPr name="Freeform 4" id="4"/>
          <p:cNvSpPr/>
          <p:nvPr/>
        </p:nvSpPr>
        <p:spPr>
          <a:xfrm flipH="true" flipV="false" rot="-2916568">
            <a:off x="15841723" y="796583"/>
            <a:ext cx="2597620" cy="4228542"/>
          </a:xfrm>
          <a:custGeom>
            <a:avLst/>
            <a:gdLst/>
            <a:ahLst/>
            <a:cxnLst/>
            <a:rect r="r" b="b" t="t" l="l"/>
            <a:pathLst>
              <a:path h="4228542" w="2597620">
                <a:moveTo>
                  <a:pt x="2597620" y="0"/>
                </a:moveTo>
                <a:lnTo>
                  <a:pt x="0" y="0"/>
                </a:lnTo>
                <a:lnTo>
                  <a:pt x="0" y="4228542"/>
                </a:lnTo>
                <a:lnTo>
                  <a:pt x="2597620" y="4228542"/>
                </a:lnTo>
                <a:lnTo>
                  <a:pt x="259762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890280">
            <a:off x="-58294" y="1068576"/>
            <a:ext cx="2356389" cy="3835853"/>
          </a:xfrm>
          <a:custGeom>
            <a:avLst/>
            <a:gdLst/>
            <a:ahLst/>
            <a:cxnLst/>
            <a:rect r="r" b="b" t="t" l="l"/>
            <a:pathLst>
              <a:path h="3835853" w="2356389">
                <a:moveTo>
                  <a:pt x="0" y="0"/>
                </a:moveTo>
                <a:lnTo>
                  <a:pt x="2356388" y="0"/>
                </a:lnTo>
                <a:lnTo>
                  <a:pt x="2356388" y="3835853"/>
                </a:lnTo>
                <a:lnTo>
                  <a:pt x="0" y="38358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118667">
            <a:off x="2751864" y="2584790"/>
            <a:ext cx="1403736" cy="1403736"/>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a:ln w="9525" cap="sq">
              <a:solidFill>
                <a:srgbClr val="404040"/>
              </a:solidFill>
              <a:prstDash val="solid"/>
              <a:miter/>
            </a:ln>
          </p:spPr>
        </p:sp>
        <p:sp>
          <p:nvSpPr>
            <p:cNvPr name="TextBox 8" id="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AutoShape 9" id="9"/>
          <p:cNvSpPr/>
          <p:nvPr/>
        </p:nvSpPr>
        <p:spPr>
          <a:xfrm>
            <a:off x="1976821" y="4553079"/>
            <a:ext cx="14247067" cy="0"/>
          </a:xfrm>
          <a:prstGeom prst="line">
            <a:avLst/>
          </a:prstGeom>
          <a:ln cap="flat" w="19050">
            <a:solidFill>
              <a:srgbClr val="7D8F86"/>
            </a:solidFill>
            <a:prstDash val="solid"/>
            <a:headEnd type="none" len="sm" w="sm"/>
            <a:tailEnd type="triangle" len="med" w="lg"/>
          </a:ln>
        </p:spPr>
      </p:sp>
      <p:grpSp>
        <p:nvGrpSpPr>
          <p:cNvPr name="Group 10" id="10"/>
          <p:cNvGrpSpPr/>
          <p:nvPr/>
        </p:nvGrpSpPr>
        <p:grpSpPr>
          <a:xfrm rot="118667">
            <a:off x="14071594" y="2608595"/>
            <a:ext cx="1403736" cy="140373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a:ln w="9525" cap="sq">
              <a:solidFill>
                <a:srgbClr val="404040"/>
              </a:solidFill>
              <a:prstDash val="solid"/>
              <a:miter/>
            </a:ln>
          </p:spPr>
        </p:sp>
        <p:sp>
          <p:nvSpPr>
            <p:cNvPr name="TextBox 12" id="12"/>
            <p:cNvSpPr txBox="true"/>
            <p:nvPr/>
          </p:nvSpPr>
          <p:spPr>
            <a:xfrm>
              <a:off x="76200" y="38100"/>
              <a:ext cx="660400" cy="698500"/>
            </a:xfrm>
            <a:prstGeom prst="rect">
              <a:avLst/>
            </a:prstGeom>
          </p:spPr>
          <p:txBody>
            <a:bodyPr anchor="ctr" rtlCol="false" tIns="56528" lIns="56528" bIns="56528" rIns="56528"/>
            <a:lstStyle/>
            <a:p>
              <a:pPr algn="ctr">
                <a:lnSpc>
                  <a:spcPts val="2659"/>
                </a:lnSpc>
              </a:pPr>
            </a:p>
          </p:txBody>
        </p:sp>
      </p:grpSp>
      <p:grpSp>
        <p:nvGrpSpPr>
          <p:cNvPr name="Group 13" id="13"/>
          <p:cNvGrpSpPr/>
          <p:nvPr/>
        </p:nvGrpSpPr>
        <p:grpSpPr>
          <a:xfrm rot="0">
            <a:off x="14554314" y="4395808"/>
            <a:ext cx="362151" cy="36215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p:spPr>
        </p:sp>
        <p:sp>
          <p:nvSpPr>
            <p:cNvPr name="TextBox 15" id="15"/>
            <p:cNvSpPr txBox="true"/>
            <p:nvPr/>
          </p:nvSpPr>
          <p:spPr>
            <a:xfrm>
              <a:off x="76200" y="66675"/>
              <a:ext cx="660400" cy="669925"/>
            </a:xfrm>
            <a:prstGeom prst="rect">
              <a:avLst/>
            </a:prstGeom>
          </p:spPr>
          <p:txBody>
            <a:bodyPr anchor="ctr" rtlCol="false" tIns="56528" lIns="56528" bIns="56528" rIns="56528"/>
            <a:lstStyle/>
            <a:p>
              <a:pPr algn="ctr">
                <a:lnSpc>
                  <a:spcPts val="140"/>
                </a:lnSpc>
              </a:pPr>
            </a:p>
          </p:txBody>
        </p:sp>
      </p:grpSp>
      <p:sp>
        <p:nvSpPr>
          <p:cNvPr name="AutoShape 16" id="16"/>
          <p:cNvSpPr/>
          <p:nvPr/>
        </p:nvSpPr>
        <p:spPr>
          <a:xfrm>
            <a:off x="14749240" y="4011913"/>
            <a:ext cx="3035" cy="540518"/>
          </a:xfrm>
          <a:prstGeom prst="line">
            <a:avLst/>
          </a:prstGeom>
          <a:ln cap="flat" w="38100">
            <a:solidFill>
              <a:srgbClr val="BBCDC5"/>
            </a:solidFill>
            <a:prstDash val="solid"/>
            <a:headEnd type="none" len="sm" w="sm"/>
            <a:tailEnd type="none" len="sm" w="sm"/>
          </a:ln>
        </p:spPr>
      </p:sp>
      <p:grpSp>
        <p:nvGrpSpPr>
          <p:cNvPr name="Group 17" id="17"/>
          <p:cNvGrpSpPr/>
          <p:nvPr/>
        </p:nvGrpSpPr>
        <p:grpSpPr>
          <a:xfrm rot="118667">
            <a:off x="10210708" y="2584790"/>
            <a:ext cx="1403736" cy="1403736"/>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a:ln w="9525" cap="sq">
              <a:solidFill>
                <a:srgbClr val="404040"/>
              </a:solidFill>
              <a:prstDash val="solid"/>
              <a:miter/>
            </a:ln>
          </p:spPr>
        </p:sp>
        <p:sp>
          <p:nvSpPr>
            <p:cNvPr name="TextBox 19" id="19"/>
            <p:cNvSpPr txBox="true"/>
            <p:nvPr/>
          </p:nvSpPr>
          <p:spPr>
            <a:xfrm>
              <a:off x="76200" y="38100"/>
              <a:ext cx="660400" cy="698500"/>
            </a:xfrm>
            <a:prstGeom prst="rect">
              <a:avLst/>
            </a:prstGeom>
          </p:spPr>
          <p:txBody>
            <a:bodyPr anchor="ctr" rtlCol="false" tIns="56528" lIns="56528" bIns="56528" rIns="56528"/>
            <a:lstStyle/>
            <a:p>
              <a:pPr algn="ctr">
                <a:lnSpc>
                  <a:spcPts val="2659"/>
                </a:lnSpc>
              </a:pPr>
            </a:p>
          </p:txBody>
        </p:sp>
      </p:grpSp>
      <p:grpSp>
        <p:nvGrpSpPr>
          <p:cNvPr name="Group 20" id="20"/>
          <p:cNvGrpSpPr/>
          <p:nvPr/>
        </p:nvGrpSpPr>
        <p:grpSpPr>
          <a:xfrm rot="0">
            <a:off x="10693427" y="4372003"/>
            <a:ext cx="362151" cy="362151"/>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p:spPr>
        </p:sp>
        <p:sp>
          <p:nvSpPr>
            <p:cNvPr name="TextBox 22" id="22"/>
            <p:cNvSpPr txBox="true"/>
            <p:nvPr/>
          </p:nvSpPr>
          <p:spPr>
            <a:xfrm>
              <a:off x="76200" y="66675"/>
              <a:ext cx="660400" cy="669925"/>
            </a:xfrm>
            <a:prstGeom prst="rect">
              <a:avLst/>
            </a:prstGeom>
          </p:spPr>
          <p:txBody>
            <a:bodyPr anchor="ctr" rtlCol="false" tIns="56528" lIns="56528" bIns="56528" rIns="56528"/>
            <a:lstStyle/>
            <a:p>
              <a:pPr algn="ctr">
                <a:lnSpc>
                  <a:spcPts val="140"/>
                </a:lnSpc>
              </a:pPr>
            </a:p>
          </p:txBody>
        </p:sp>
      </p:grpSp>
      <p:sp>
        <p:nvSpPr>
          <p:cNvPr name="AutoShape 23" id="23"/>
          <p:cNvSpPr/>
          <p:nvPr/>
        </p:nvSpPr>
        <p:spPr>
          <a:xfrm>
            <a:off x="10888353" y="3988109"/>
            <a:ext cx="3035" cy="540518"/>
          </a:xfrm>
          <a:prstGeom prst="line">
            <a:avLst/>
          </a:prstGeom>
          <a:ln cap="flat" w="38100">
            <a:solidFill>
              <a:srgbClr val="BBCDC5"/>
            </a:solidFill>
            <a:prstDash val="solid"/>
            <a:headEnd type="none" len="sm" w="sm"/>
            <a:tailEnd type="none" len="sm" w="sm"/>
          </a:ln>
        </p:spPr>
      </p:sp>
      <p:sp>
        <p:nvSpPr>
          <p:cNvPr name="Freeform 24" id="24"/>
          <p:cNvSpPr/>
          <p:nvPr/>
        </p:nvSpPr>
        <p:spPr>
          <a:xfrm flipH="false" flipV="false" rot="0">
            <a:off x="10478724" y="2856736"/>
            <a:ext cx="827014" cy="859845"/>
          </a:xfrm>
          <a:custGeom>
            <a:avLst/>
            <a:gdLst/>
            <a:ahLst/>
            <a:cxnLst/>
            <a:rect r="r" b="b" t="t" l="l"/>
            <a:pathLst>
              <a:path h="859845" w="827014">
                <a:moveTo>
                  <a:pt x="0" y="0"/>
                </a:moveTo>
                <a:lnTo>
                  <a:pt x="827014" y="0"/>
                </a:lnTo>
                <a:lnTo>
                  <a:pt x="827014" y="859845"/>
                </a:lnTo>
                <a:lnTo>
                  <a:pt x="0" y="8598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2961008" y="2985707"/>
            <a:ext cx="985447" cy="800900"/>
          </a:xfrm>
          <a:custGeom>
            <a:avLst/>
            <a:gdLst/>
            <a:ahLst/>
            <a:cxnLst/>
            <a:rect r="r" b="b" t="t" l="l"/>
            <a:pathLst>
              <a:path h="800900" w="985447">
                <a:moveTo>
                  <a:pt x="0" y="0"/>
                </a:moveTo>
                <a:lnTo>
                  <a:pt x="985448" y="0"/>
                </a:lnTo>
                <a:lnTo>
                  <a:pt x="985448" y="800900"/>
                </a:lnTo>
                <a:lnTo>
                  <a:pt x="0" y="8009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6" id="26"/>
          <p:cNvGrpSpPr/>
          <p:nvPr/>
        </p:nvGrpSpPr>
        <p:grpSpPr>
          <a:xfrm rot="118667">
            <a:off x="6481286" y="2608595"/>
            <a:ext cx="1403736" cy="1403736"/>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a:ln w="9525" cap="sq">
              <a:solidFill>
                <a:srgbClr val="404040"/>
              </a:solidFill>
              <a:prstDash val="solid"/>
              <a:miter/>
            </a:ln>
          </p:spPr>
        </p:sp>
        <p:sp>
          <p:nvSpPr>
            <p:cNvPr name="TextBox 28" id="28"/>
            <p:cNvSpPr txBox="true"/>
            <p:nvPr/>
          </p:nvSpPr>
          <p:spPr>
            <a:xfrm>
              <a:off x="76200" y="28575"/>
              <a:ext cx="660400" cy="708025"/>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6837754" y="2812424"/>
            <a:ext cx="657030" cy="948468"/>
          </a:xfrm>
          <a:custGeom>
            <a:avLst/>
            <a:gdLst/>
            <a:ahLst/>
            <a:cxnLst/>
            <a:rect r="r" b="b" t="t" l="l"/>
            <a:pathLst>
              <a:path h="948468" w="657030">
                <a:moveTo>
                  <a:pt x="0" y="0"/>
                </a:moveTo>
                <a:lnTo>
                  <a:pt x="657030" y="0"/>
                </a:lnTo>
                <a:lnTo>
                  <a:pt x="657030" y="948469"/>
                </a:lnTo>
                <a:lnTo>
                  <a:pt x="0" y="94846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0" id="30"/>
          <p:cNvSpPr/>
          <p:nvPr/>
        </p:nvSpPr>
        <p:spPr>
          <a:xfrm flipH="false" flipV="false" rot="0">
            <a:off x="14379474" y="2844052"/>
            <a:ext cx="787977" cy="901013"/>
          </a:xfrm>
          <a:custGeom>
            <a:avLst/>
            <a:gdLst/>
            <a:ahLst/>
            <a:cxnLst/>
            <a:rect r="r" b="b" t="t" l="l"/>
            <a:pathLst>
              <a:path h="901013" w="787977">
                <a:moveTo>
                  <a:pt x="0" y="0"/>
                </a:moveTo>
                <a:lnTo>
                  <a:pt x="787977" y="0"/>
                </a:lnTo>
                <a:lnTo>
                  <a:pt x="787977" y="901012"/>
                </a:lnTo>
                <a:lnTo>
                  <a:pt x="0" y="9010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AutoShape 31" id="31"/>
          <p:cNvSpPr/>
          <p:nvPr/>
        </p:nvSpPr>
        <p:spPr>
          <a:xfrm>
            <a:off x="3429509" y="3988109"/>
            <a:ext cx="3035" cy="540518"/>
          </a:xfrm>
          <a:prstGeom prst="line">
            <a:avLst/>
          </a:prstGeom>
          <a:ln cap="flat" w="38100">
            <a:solidFill>
              <a:srgbClr val="BBCDC5"/>
            </a:solidFill>
            <a:prstDash val="solid"/>
            <a:headEnd type="none" len="sm" w="sm"/>
            <a:tailEnd type="none" len="sm" w="sm"/>
          </a:ln>
        </p:spPr>
      </p:sp>
      <p:sp>
        <p:nvSpPr>
          <p:cNvPr name="AutoShape 32" id="32"/>
          <p:cNvSpPr/>
          <p:nvPr/>
        </p:nvSpPr>
        <p:spPr>
          <a:xfrm>
            <a:off x="7158931" y="4011913"/>
            <a:ext cx="3035" cy="540518"/>
          </a:xfrm>
          <a:prstGeom prst="line">
            <a:avLst/>
          </a:prstGeom>
          <a:ln cap="flat" w="38100">
            <a:solidFill>
              <a:srgbClr val="BBCDC5"/>
            </a:solidFill>
            <a:prstDash val="solid"/>
            <a:headEnd type="none" len="sm" w="sm"/>
            <a:tailEnd type="none" len="sm" w="sm"/>
          </a:ln>
        </p:spPr>
      </p:sp>
      <p:grpSp>
        <p:nvGrpSpPr>
          <p:cNvPr name="Group 33" id="33"/>
          <p:cNvGrpSpPr/>
          <p:nvPr/>
        </p:nvGrpSpPr>
        <p:grpSpPr>
          <a:xfrm rot="0">
            <a:off x="3234584" y="4372003"/>
            <a:ext cx="362151" cy="362151"/>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p:spPr>
        </p:sp>
        <p:sp>
          <p:nvSpPr>
            <p:cNvPr name="TextBox 35" id="35"/>
            <p:cNvSpPr txBox="true"/>
            <p:nvPr/>
          </p:nvSpPr>
          <p:spPr>
            <a:xfrm>
              <a:off x="76200" y="66675"/>
              <a:ext cx="660400" cy="669925"/>
            </a:xfrm>
            <a:prstGeom prst="rect">
              <a:avLst/>
            </a:prstGeom>
          </p:spPr>
          <p:txBody>
            <a:bodyPr anchor="ctr" rtlCol="false" tIns="50800" lIns="50800" bIns="50800" rIns="50800"/>
            <a:lstStyle/>
            <a:p>
              <a:pPr algn="ctr">
                <a:lnSpc>
                  <a:spcPts val="139"/>
                </a:lnSpc>
              </a:pPr>
            </a:p>
          </p:txBody>
        </p:sp>
      </p:grpSp>
      <p:sp>
        <p:nvSpPr>
          <p:cNvPr name="TextBox 36" id="36"/>
          <p:cNvSpPr txBox="true"/>
          <p:nvPr/>
        </p:nvSpPr>
        <p:spPr>
          <a:xfrm rot="0">
            <a:off x="1976821" y="5177482"/>
            <a:ext cx="2953823" cy="299995"/>
          </a:xfrm>
          <a:prstGeom prst="rect">
            <a:avLst/>
          </a:prstGeom>
        </p:spPr>
        <p:txBody>
          <a:bodyPr anchor="t" rtlCol="false" tIns="0" lIns="0" bIns="0" rIns="0">
            <a:spAutoFit/>
          </a:bodyPr>
          <a:lstStyle/>
          <a:p>
            <a:pPr algn="ctr" marL="0" indent="0" lvl="0">
              <a:lnSpc>
                <a:spcPts val="2307"/>
              </a:lnSpc>
              <a:spcBef>
                <a:spcPct val="0"/>
              </a:spcBef>
            </a:pPr>
            <a:r>
              <a:rPr lang="en-US" sz="1891" spc="633">
                <a:solidFill>
                  <a:srgbClr val="7D8F86"/>
                </a:solidFill>
                <a:latin typeface="Questrial"/>
                <a:ea typeface="Questrial"/>
                <a:cs typeface="Questrial"/>
                <a:sym typeface="Questrial"/>
              </a:rPr>
              <a:t>ANÁLISIS</a:t>
            </a:r>
          </a:p>
        </p:txBody>
      </p:sp>
      <p:sp>
        <p:nvSpPr>
          <p:cNvPr name="TextBox 37" id="37"/>
          <p:cNvSpPr txBox="true"/>
          <p:nvPr/>
        </p:nvSpPr>
        <p:spPr>
          <a:xfrm rot="0">
            <a:off x="5696070" y="5177482"/>
            <a:ext cx="2920053" cy="299995"/>
          </a:xfrm>
          <a:prstGeom prst="rect">
            <a:avLst/>
          </a:prstGeom>
        </p:spPr>
        <p:txBody>
          <a:bodyPr anchor="t" rtlCol="false" tIns="0" lIns="0" bIns="0" rIns="0">
            <a:spAutoFit/>
          </a:bodyPr>
          <a:lstStyle/>
          <a:p>
            <a:pPr algn="ctr" marL="0" indent="0" lvl="0">
              <a:lnSpc>
                <a:spcPts val="2307"/>
              </a:lnSpc>
              <a:spcBef>
                <a:spcPct val="0"/>
              </a:spcBef>
            </a:pPr>
            <a:r>
              <a:rPr lang="en-US" sz="1891" spc="633">
                <a:solidFill>
                  <a:srgbClr val="7D8F86"/>
                </a:solidFill>
                <a:latin typeface="Questrial"/>
                <a:ea typeface="Questrial"/>
                <a:cs typeface="Questrial"/>
                <a:sym typeface="Questrial"/>
              </a:rPr>
              <a:t>HALLAZGOS</a:t>
            </a:r>
          </a:p>
        </p:txBody>
      </p:sp>
      <p:sp>
        <p:nvSpPr>
          <p:cNvPr name="TextBox 38" id="38"/>
          <p:cNvSpPr txBox="true"/>
          <p:nvPr/>
        </p:nvSpPr>
        <p:spPr>
          <a:xfrm rot="0">
            <a:off x="9449090" y="5177482"/>
            <a:ext cx="2920053" cy="299995"/>
          </a:xfrm>
          <a:prstGeom prst="rect">
            <a:avLst/>
          </a:prstGeom>
        </p:spPr>
        <p:txBody>
          <a:bodyPr anchor="t" rtlCol="false" tIns="0" lIns="0" bIns="0" rIns="0">
            <a:spAutoFit/>
          </a:bodyPr>
          <a:lstStyle/>
          <a:p>
            <a:pPr algn="ctr" marL="0" indent="0" lvl="0">
              <a:lnSpc>
                <a:spcPts val="2307"/>
              </a:lnSpc>
              <a:spcBef>
                <a:spcPct val="0"/>
              </a:spcBef>
            </a:pPr>
            <a:r>
              <a:rPr lang="en-US" sz="1891" spc="633">
                <a:solidFill>
                  <a:srgbClr val="7D8F86"/>
                </a:solidFill>
                <a:latin typeface="Questrial"/>
                <a:ea typeface="Questrial"/>
                <a:cs typeface="Questrial"/>
                <a:sym typeface="Questrial"/>
              </a:rPr>
              <a:t>REDISEÑO</a:t>
            </a:r>
          </a:p>
        </p:txBody>
      </p:sp>
      <p:sp>
        <p:nvSpPr>
          <p:cNvPr name="TextBox 39" id="39"/>
          <p:cNvSpPr txBox="true"/>
          <p:nvPr/>
        </p:nvSpPr>
        <p:spPr>
          <a:xfrm rot="0">
            <a:off x="13302339" y="5201287"/>
            <a:ext cx="2839016" cy="299995"/>
          </a:xfrm>
          <a:prstGeom prst="rect">
            <a:avLst/>
          </a:prstGeom>
        </p:spPr>
        <p:txBody>
          <a:bodyPr anchor="t" rtlCol="false" tIns="0" lIns="0" bIns="0" rIns="0">
            <a:spAutoFit/>
          </a:bodyPr>
          <a:lstStyle/>
          <a:p>
            <a:pPr algn="ctr" marL="0" indent="0" lvl="0">
              <a:lnSpc>
                <a:spcPts val="2307"/>
              </a:lnSpc>
              <a:spcBef>
                <a:spcPct val="0"/>
              </a:spcBef>
            </a:pPr>
            <a:r>
              <a:rPr lang="en-US" sz="1891" spc="633">
                <a:solidFill>
                  <a:srgbClr val="7D8F86"/>
                </a:solidFill>
                <a:latin typeface="Questrial"/>
                <a:ea typeface="Questrial"/>
                <a:cs typeface="Questrial"/>
                <a:sym typeface="Questrial"/>
              </a:rPr>
              <a:t>RESULTADOS</a:t>
            </a:r>
          </a:p>
        </p:txBody>
      </p:sp>
      <p:grpSp>
        <p:nvGrpSpPr>
          <p:cNvPr name="Group 40" id="40"/>
          <p:cNvGrpSpPr/>
          <p:nvPr/>
        </p:nvGrpSpPr>
        <p:grpSpPr>
          <a:xfrm rot="0">
            <a:off x="6977856" y="4395808"/>
            <a:ext cx="362151" cy="362151"/>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BCDC5"/>
            </a:solidFill>
          </p:spPr>
        </p:sp>
        <p:sp>
          <p:nvSpPr>
            <p:cNvPr name="TextBox 42" id="42"/>
            <p:cNvSpPr txBox="true"/>
            <p:nvPr/>
          </p:nvSpPr>
          <p:spPr>
            <a:xfrm>
              <a:off x="76200" y="66675"/>
              <a:ext cx="660400" cy="669925"/>
            </a:xfrm>
            <a:prstGeom prst="rect">
              <a:avLst/>
            </a:prstGeom>
          </p:spPr>
          <p:txBody>
            <a:bodyPr anchor="ctr" rtlCol="false" tIns="50800" lIns="50800" bIns="50800" rIns="50800"/>
            <a:lstStyle/>
            <a:p>
              <a:pPr algn="ctr">
                <a:lnSpc>
                  <a:spcPts val="139"/>
                </a:lnSpc>
              </a:pPr>
            </a:p>
          </p:txBody>
        </p:sp>
      </p:grpSp>
      <p:sp>
        <p:nvSpPr>
          <p:cNvPr name="AutoShape 43" id="43"/>
          <p:cNvSpPr/>
          <p:nvPr/>
        </p:nvSpPr>
        <p:spPr>
          <a:xfrm>
            <a:off x="1976821" y="5562163"/>
            <a:ext cx="2953823" cy="0"/>
          </a:xfrm>
          <a:prstGeom prst="line">
            <a:avLst/>
          </a:prstGeom>
          <a:ln cap="rnd" w="19050">
            <a:solidFill>
              <a:srgbClr val="8EA19B"/>
            </a:solidFill>
            <a:prstDash val="solid"/>
            <a:headEnd type="none" len="sm" w="sm"/>
            <a:tailEnd type="none" len="sm" w="sm"/>
          </a:ln>
        </p:spPr>
      </p:sp>
      <p:sp>
        <p:nvSpPr>
          <p:cNvPr name="AutoShape 44" id="44"/>
          <p:cNvSpPr/>
          <p:nvPr/>
        </p:nvSpPr>
        <p:spPr>
          <a:xfrm>
            <a:off x="5696070" y="5571688"/>
            <a:ext cx="2953823" cy="0"/>
          </a:xfrm>
          <a:prstGeom prst="line">
            <a:avLst/>
          </a:prstGeom>
          <a:ln cap="rnd" w="19050">
            <a:solidFill>
              <a:srgbClr val="8EA19B"/>
            </a:solidFill>
            <a:prstDash val="solid"/>
            <a:headEnd type="none" len="sm" w="sm"/>
            <a:tailEnd type="none" len="sm" w="sm"/>
          </a:ln>
        </p:spPr>
      </p:sp>
      <p:sp>
        <p:nvSpPr>
          <p:cNvPr name="TextBox 45" id="45"/>
          <p:cNvSpPr txBox="true"/>
          <p:nvPr/>
        </p:nvSpPr>
        <p:spPr>
          <a:xfrm rot="0">
            <a:off x="1028700" y="5786441"/>
            <a:ext cx="3901943" cy="3967480"/>
          </a:xfrm>
          <a:prstGeom prst="rect">
            <a:avLst/>
          </a:prstGeom>
        </p:spPr>
        <p:txBody>
          <a:bodyPr anchor="t" rtlCol="false" tIns="0" lIns="0" bIns="0" rIns="0">
            <a:spAutoFit/>
          </a:bodyPr>
          <a:lstStyle/>
          <a:p>
            <a:pPr algn="just" marL="0" indent="0" lvl="0">
              <a:lnSpc>
                <a:spcPts val="2405"/>
              </a:lnSpc>
            </a:pPr>
            <a:r>
              <a:rPr lang="en-US" b="true" sz="1850">
                <a:solidFill>
                  <a:srgbClr val="404040"/>
                </a:solidFill>
                <a:latin typeface="Montserrat Medium"/>
                <a:ea typeface="Montserrat Medium"/>
                <a:cs typeface="Montserrat Medium"/>
                <a:sym typeface="Montserrat Medium"/>
              </a:rPr>
              <a:t>Se hizo un análisis crítico del modelo LORI, que ya se había aplicado a dos recursos digitales centrados en la enseñanza de fracciones para estudiantes de cuarto grado. Esta experiencia nos permitió identificar las fortalezas del modelo original, pero también puso de manifiesto algunas limitaciones importantes al adaptarlo a las dinámicas del aula en educación básica primaria.</a:t>
            </a:r>
          </a:p>
        </p:txBody>
      </p:sp>
      <p:sp>
        <p:nvSpPr>
          <p:cNvPr name="AutoShape 46" id="46"/>
          <p:cNvSpPr/>
          <p:nvPr/>
        </p:nvSpPr>
        <p:spPr>
          <a:xfrm>
            <a:off x="9447198" y="5572762"/>
            <a:ext cx="2953823" cy="0"/>
          </a:xfrm>
          <a:prstGeom prst="line">
            <a:avLst/>
          </a:prstGeom>
          <a:ln cap="rnd" w="19050">
            <a:solidFill>
              <a:srgbClr val="8EA19B"/>
            </a:solidFill>
            <a:prstDash val="solid"/>
            <a:headEnd type="none" len="sm" w="sm"/>
            <a:tailEnd type="none" len="sm" w="sm"/>
          </a:ln>
        </p:spPr>
      </p:sp>
      <p:sp>
        <p:nvSpPr>
          <p:cNvPr name="AutoShape 47" id="47"/>
          <p:cNvSpPr/>
          <p:nvPr/>
        </p:nvSpPr>
        <p:spPr>
          <a:xfrm>
            <a:off x="13270065" y="5591812"/>
            <a:ext cx="2953823" cy="0"/>
          </a:xfrm>
          <a:prstGeom prst="line">
            <a:avLst/>
          </a:prstGeom>
          <a:ln cap="rnd" w="19050">
            <a:solidFill>
              <a:srgbClr val="8EA19B"/>
            </a:solidFill>
            <a:prstDash val="solid"/>
            <a:headEnd type="none" len="sm" w="sm"/>
            <a:tailEnd type="none" len="sm" w="sm"/>
          </a:ln>
        </p:spPr>
      </p:sp>
      <p:sp>
        <p:nvSpPr>
          <p:cNvPr name="TextBox 48" id="48"/>
          <p:cNvSpPr txBox="true"/>
          <p:nvPr/>
        </p:nvSpPr>
        <p:spPr>
          <a:xfrm rot="0">
            <a:off x="5208131" y="5786441"/>
            <a:ext cx="3686386" cy="2138680"/>
          </a:xfrm>
          <a:prstGeom prst="rect">
            <a:avLst/>
          </a:prstGeom>
        </p:spPr>
        <p:txBody>
          <a:bodyPr anchor="t" rtlCol="false" tIns="0" lIns="0" bIns="0" rIns="0">
            <a:spAutoFit/>
          </a:bodyPr>
          <a:lstStyle/>
          <a:p>
            <a:pPr algn="just">
              <a:lnSpc>
                <a:spcPts val="2405"/>
              </a:lnSpc>
            </a:pPr>
            <a:r>
              <a:rPr lang="en-US" sz="1850" b="true">
                <a:solidFill>
                  <a:srgbClr val="404040"/>
                </a:solidFill>
                <a:latin typeface="Montserrat Medium"/>
                <a:ea typeface="Montserrat Medium"/>
                <a:cs typeface="Montserrat Medium"/>
                <a:sym typeface="Montserrat Medium"/>
              </a:rPr>
              <a:t>Con base en estos hallazgos, se diseñó un proceso de ajuste estructurado que tuvo en cuenta tanto aspectos teóricos como las necesidades prácticas de los docentes. </a:t>
            </a:r>
          </a:p>
          <a:p>
            <a:pPr algn="just" marL="0" indent="0" lvl="0">
              <a:lnSpc>
                <a:spcPts val="2405"/>
              </a:lnSpc>
            </a:pPr>
          </a:p>
        </p:txBody>
      </p:sp>
      <p:sp>
        <p:nvSpPr>
          <p:cNvPr name="TextBox 49" id="49"/>
          <p:cNvSpPr txBox="true"/>
          <p:nvPr/>
        </p:nvSpPr>
        <p:spPr>
          <a:xfrm rot="0">
            <a:off x="9170742" y="5786441"/>
            <a:ext cx="3901943" cy="2748280"/>
          </a:xfrm>
          <a:prstGeom prst="rect">
            <a:avLst/>
          </a:prstGeom>
        </p:spPr>
        <p:txBody>
          <a:bodyPr anchor="t" rtlCol="false" tIns="0" lIns="0" bIns="0" rIns="0">
            <a:spAutoFit/>
          </a:bodyPr>
          <a:lstStyle/>
          <a:p>
            <a:pPr algn="just" marL="0" indent="0" lvl="0">
              <a:lnSpc>
                <a:spcPts val="2405"/>
              </a:lnSpc>
            </a:pPr>
            <a:r>
              <a:rPr lang="en-US" b="true" sz="1850">
                <a:solidFill>
                  <a:srgbClr val="404040"/>
                </a:solidFill>
                <a:latin typeface="Montserrat Medium"/>
                <a:ea typeface="Montserrat Medium"/>
                <a:cs typeface="Montserrat Medium"/>
                <a:sym typeface="Montserrat Medium"/>
              </a:rPr>
              <a:t>El rediseño se centró en mantener las dimensiones más representativas del modelo LORI, sin embargo, se añadieron nuevas dimensiones para contextualizar mejor la herramienta: la adecuación al nivel educativo, la pertinencia curricular y la accesibilidad.</a:t>
            </a:r>
          </a:p>
        </p:txBody>
      </p:sp>
      <p:sp>
        <p:nvSpPr>
          <p:cNvPr name="TextBox 50" id="50"/>
          <p:cNvSpPr txBox="true"/>
          <p:nvPr/>
        </p:nvSpPr>
        <p:spPr>
          <a:xfrm rot="0">
            <a:off x="13302339" y="5658487"/>
            <a:ext cx="3901943" cy="3053080"/>
          </a:xfrm>
          <a:prstGeom prst="rect">
            <a:avLst/>
          </a:prstGeom>
        </p:spPr>
        <p:txBody>
          <a:bodyPr anchor="t" rtlCol="false" tIns="0" lIns="0" bIns="0" rIns="0">
            <a:spAutoFit/>
          </a:bodyPr>
          <a:lstStyle/>
          <a:p>
            <a:pPr algn="just">
              <a:lnSpc>
                <a:spcPts val="2405"/>
              </a:lnSpc>
            </a:pPr>
            <a:r>
              <a:rPr lang="en-US" sz="1850" b="true">
                <a:solidFill>
                  <a:srgbClr val="404040"/>
                </a:solidFill>
                <a:latin typeface="Montserrat Medium"/>
                <a:ea typeface="Montserrat Medium"/>
                <a:cs typeface="Montserrat Medium"/>
                <a:sym typeface="Montserrat Medium"/>
              </a:rPr>
              <a:t>.Estos ajustes metodológicos respondieron a la necesidad de evaluar si el recurso se adapta a las características cognitivas y lingüísticas de los estudiantes, si se alinea con los lineamientos curriculares del Ministerio de Educación Nacional (MEN), y si fomenta la inclusión educativa. </a:t>
            </a:r>
          </a:p>
          <a:p>
            <a:pPr algn="just" marL="0" indent="0" lvl="0">
              <a:lnSpc>
                <a:spcPts val="2405"/>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872773">
            <a:off x="-951600" y="-5709998"/>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8325237">
            <a:off x="7954601" y="-1235938"/>
            <a:ext cx="2931512" cy="4772070"/>
          </a:xfrm>
          <a:custGeom>
            <a:avLst/>
            <a:gdLst/>
            <a:ahLst/>
            <a:cxnLst/>
            <a:rect r="r" b="b" t="t" l="l"/>
            <a:pathLst>
              <a:path h="4772070" w="2931512">
                <a:moveTo>
                  <a:pt x="2931512" y="0"/>
                </a:moveTo>
                <a:lnTo>
                  <a:pt x="0" y="0"/>
                </a:lnTo>
                <a:lnTo>
                  <a:pt x="0" y="4772070"/>
                </a:lnTo>
                <a:lnTo>
                  <a:pt x="2931512" y="4772070"/>
                </a:lnTo>
                <a:lnTo>
                  <a:pt x="2931512" y="0"/>
                </a:lnTo>
                <a:close/>
              </a:path>
            </a:pathLst>
          </a:custGeom>
          <a:blipFill>
            <a:blip r:embed="rId4">
              <a:alphaModFix amt="85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42901">
            <a:off x="13245536" y="-2200342"/>
            <a:ext cx="6796068" cy="4942595"/>
          </a:xfrm>
          <a:custGeom>
            <a:avLst/>
            <a:gdLst/>
            <a:ahLst/>
            <a:cxnLst/>
            <a:rect r="r" b="b" t="t" l="l"/>
            <a:pathLst>
              <a:path h="4942595" w="6796068">
                <a:moveTo>
                  <a:pt x="0" y="0"/>
                </a:moveTo>
                <a:lnTo>
                  <a:pt x="6796068" y="0"/>
                </a:lnTo>
                <a:lnTo>
                  <a:pt x="6796068" y="4942594"/>
                </a:lnTo>
                <a:lnTo>
                  <a:pt x="0" y="49425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28700" y="1857120"/>
            <a:ext cx="7264980" cy="8190387"/>
          </a:xfrm>
          <a:custGeom>
            <a:avLst/>
            <a:gdLst/>
            <a:ahLst/>
            <a:cxnLst/>
            <a:rect r="r" b="b" t="t" l="l"/>
            <a:pathLst>
              <a:path h="8190387" w="7264980">
                <a:moveTo>
                  <a:pt x="0" y="0"/>
                </a:moveTo>
                <a:lnTo>
                  <a:pt x="7264980" y="0"/>
                </a:lnTo>
                <a:lnTo>
                  <a:pt x="7264980" y="8190387"/>
                </a:lnTo>
                <a:lnTo>
                  <a:pt x="0" y="8190387"/>
                </a:lnTo>
                <a:lnTo>
                  <a:pt x="0" y="0"/>
                </a:lnTo>
                <a:close/>
              </a:path>
            </a:pathLst>
          </a:custGeom>
          <a:blipFill>
            <a:blip r:embed="rId8"/>
            <a:stretch>
              <a:fillRect l="0" t="0" r="0" b="0"/>
            </a:stretch>
          </a:blipFill>
        </p:spPr>
      </p:sp>
      <p:sp>
        <p:nvSpPr>
          <p:cNvPr name="Freeform 6" id="6"/>
          <p:cNvSpPr/>
          <p:nvPr/>
        </p:nvSpPr>
        <p:spPr>
          <a:xfrm flipH="false" flipV="false" rot="0">
            <a:off x="8860707" y="1857120"/>
            <a:ext cx="8547008" cy="8190387"/>
          </a:xfrm>
          <a:custGeom>
            <a:avLst/>
            <a:gdLst/>
            <a:ahLst/>
            <a:cxnLst/>
            <a:rect r="r" b="b" t="t" l="l"/>
            <a:pathLst>
              <a:path h="8190387" w="8547008">
                <a:moveTo>
                  <a:pt x="0" y="0"/>
                </a:moveTo>
                <a:lnTo>
                  <a:pt x="8547008" y="0"/>
                </a:lnTo>
                <a:lnTo>
                  <a:pt x="8547008" y="8190387"/>
                </a:lnTo>
                <a:lnTo>
                  <a:pt x="0" y="8190387"/>
                </a:lnTo>
                <a:lnTo>
                  <a:pt x="0" y="0"/>
                </a:lnTo>
                <a:close/>
              </a:path>
            </a:pathLst>
          </a:custGeom>
          <a:blipFill>
            <a:blip r:embed="rId9"/>
            <a:stretch>
              <a:fillRect l="0" t="0" r="0" b="0"/>
            </a:stretch>
          </a:blipFill>
        </p:spPr>
      </p:sp>
      <p:sp>
        <p:nvSpPr>
          <p:cNvPr name="TextBox 7" id="7"/>
          <p:cNvSpPr txBox="true"/>
          <p:nvPr/>
        </p:nvSpPr>
        <p:spPr>
          <a:xfrm rot="0">
            <a:off x="2683979" y="241474"/>
            <a:ext cx="12400273" cy="657284"/>
          </a:xfrm>
          <a:prstGeom prst="rect">
            <a:avLst/>
          </a:prstGeom>
        </p:spPr>
        <p:txBody>
          <a:bodyPr anchor="t" rtlCol="false" tIns="0" lIns="0" bIns="0" rIns="0">
            <a:spAutoFit/>
          </a:bodyPr>
          <a:lstStyle/>
          <a:p>
            <a:pPr algn="ctr">
              <a:lnSpc>
                <a:spcPts val="4801"/>
              </a:lnSpc>
            </a:pPr>
            <a:r>
              <a:rPr lang="en-US" sz="5001" spc="1325">
                <a:solidFill>
                  <a:srgbClr val="8EA19B"/>
                </a:solidFill>
                <a:latin typeface="Questrial"/>
                <a:ea typeface="Questrial"/>
                <a:cs typeface="Questrial"/>
                <a:sym typeface="Questrial"/>
              </a:rPr>
              <a:t>INSTRUMENTO DE</a:t>
            </a:r>
          </a:p>
        </p:txBody>
      </p:sp>
      <p:sp>
        <p:nvSpPr>
          <p:cNvPr name="TextBox 8" id="8"/>
          <p:cNvSpPr txBox="true"/>
          <p:nvPr/>
        </p:nvSpPr>
        <p:spPr>
          <a:xfrm rot="0">
            <a:off x="1846685" y="1003533"/>
            <a:ext cx="13806756" cy="635337"/>
          </a:xfrm>
          <a:prstGeom prst="rect">
            <a:avLst/>
          </a:prstGeom>
        </p:spPr>
        <p:txBody>
          <a:bodyPr anchor="t" rtlCol="false" tIns="0" lIns="0" bIns="0" rIns="0">
            <a:spAutoFit/>
          </a:bodyPr>
          <a:lstStyle/>
          <a:p>
            <a:pPr algn="ctr">
              <a:lnSpc>
                <a:spcPts val="4710"/>
              </a:lnSpc>
            </a:pPr>
            <a:r>
              <a:rPr lang="en-US" sz="4906" spc="2031">
                <a:solidFill>
                  <a:srgbClr val="D1AB71"/>
                </a:solidFill>
                <a:latin typeface="Questrial"/>
                <a:ea typeface="Questrial"/>
                <a:cs typeface="Questrial"/>
                <a:sym typeface="Questrial"/>
              </a:rPr>
              <a:t>EVALUACION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a:off x="10922092" y="4953514"/>
            <a:ext cx="2642626" cy="0"/>
          </a:xfrm>
          <a:prstGeom prst="line">
            <a:avLst/>
          </a:prstGeom>
          <a:ln cap="rnd" w="19050">
            <a:solidFill>
              <a:srgbClr val="8EA19B"/>
            </a:solidFill>
            <a:prstDash val="solid"/>
            <a:headEnd type="none" len="sm" w="sm"/>
            <a:tailEnd type="none" len="sm" w="sm"/>
          </a:ln>
        </p:spPr>
      </p:sp>
      <p:sp>
        <p:nvSpPr>
          <p:cNvPr name="AutoShape 3" id="3"/>
          <p:cNvSpPr/>
          <p:nvPr/>
        </p:nvSpPr>
        <p:spPr>
          <a:xfrm>
            <a:off x="4428830" y="4939227"/>
            <a:ext cx="2559303" cy="0"/>
          </a:xfrm>
          <a:prstGeom prst="line">
            <a:avLst/>
          </a:prstGeom>
          <a:ln cap="rnd" w="19050">
            <a:solidFill>
              <a:srgbClr val="8EA19B"/>
            </a:solidFill>
            <a:prstDash val="solid"/>
            <a:headEnd type="none" len="sm" w="sm"/>
            <a:tailEnd type="none" len="sm" w="sm"/>
          </a:ln>
        </p:spPr>
      </p:sp>
      <p:sp>
        <p:nvSpPr>
          <p:cNvPr name="Freeform 4" id="4"/>
          <p:cNvSpPr/>
          <p:nvPr/>
        </p:nvSpPr>
        <p:spPr>
          <a:xfrm flipH="false" flipV="false" rot="0">
            <a:off x="-232763" y="-5606576"/>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728462">
            <a:off x="3801265"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false" rot="1941459">
            <a:off x="898460" y="7586507"/>
            <a:ext cx="2183988" cy="3555210"/>
          </a:xfrm>
          <a:custGeom>
            <a:avLst/>
            <a:gdLst/>
            <a:ahLst/>
            <a:cxnLst/>
            <a:rect r="r" b="b" t="t" l="l"/>
            <a:pathLst>
              <a:path h="3555210" w="2183988">
                <a:moveTo>
                  <a:pt x="2183988" y="0"/>
                </a:moveTo>
                <a:lnTo>
                  <a:pt x="0" y="0"/>
                </a:lnTo>
                <a:lnTo>
                  <a:pt x="0" y="3555210"/>
                </a:lnTo>
                <a:lnTo>
                  <a:pt x="2183988" y="3555210"/>
                </a:lnTo>
                <a:lnTo>
                  <a:pt x="218398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9019378">
            <a:off x="14686109" y="-683316"/>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true" flipV="false" rot="10212163">
            <a:off x="13173982" y="8104318"/>
            <a:ext cx="8694690" cy="3888898"/>
          </a:xfrm>
          <a:custGeom>
            <a:avLst/>
            <a:gdLst/>
            <a:ahLst/>
            <a:cxnLst/>
            <a:rect r="r" b="b" t="t" l="l"/>
            <a:pathLst>
              <a:path h="3888898" w="8694690">
                <a:moveTo>
                  <a:pt x="8694690" y="0"/>
                </a:moveTo>
                <a:lnTo>
                  <a:pt x="0" y="0"/>
                </a:lnTo>
                <a:lnTo>
                  <a:pt x="0" y="3888898"/>
                </a:lnTo>
                <a:lnTo>
                  <a:pt x="8694690" y="3888898"/>
                </a:lnTo>
                <a:lnTo>
                  <a:pt x="869469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942901">
            <a:off x="8384693" y="-2298806"/>
            <a:ext cx="6796068" cy="4942595"/>
          </a:xfrm>
          <a:custGeom>
            <a:avLst/>
            <a:gdLst/>
            <a:ahLst/>
            <a:cxnLst/>
            <a:rect r="r" b="b" t="t" l="l"/>
            <a:pathLst>
              <a:path h="4942595" w="6796068">
                <a:moveTo>
                  <a:pt x="0" y="0"/>
                </a:moveTo>
                <a:lnTo>
                  <a:pt x="6796068" y="0"/>
                </a:lnTo>
                <a:lnTo>
                  <a:pt x="6796068" y="4942594"/>
                </a:lnTo>
                <a:lnTo>
                  <a:pt x="0" y="49425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3577407" y="2592837"/>
            <a:ext cx="5488095" cy="5663138"/>
          </a:xfrm>
          <a:custGeom>
            <a:avLst/>
            <a:gdLst/>
            <a:ahLst/>
            <a:cxnLst/>
            <a:rect r="r" b="b" t="t" l="l"/>
            <a:pathLst>
              <a:path h="5663138" w="5488095">
                <a:moveTo>
                  <a:pt x="0" y="0"/>
                </a:moveTo>
                <a:lnTo>
                  <a:pt x="5488095" y="0"/>
                </a:lnTo>
                <a:lnTo>
                  <a:pt x="5488095" y="5663138"/>
                </a:lnTo>
                <a:lnTo>
                  <a:pt x="0" y="56631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1" id="11"/>
          <p:cNvSpPr txBox="true"/>
          <p:nvPr/>
        </p:nvSpPr>
        <p:spPr>
          <a:xfrm rot="0">
            <a:off x="1995936" y="2855295"/>
            <a:ext cx="14036777" cy="808717"/>
          </a:xfrm>
          <a:prstGeom prst="rect">
            <a:avLst/>
          </a:prstGeom>
        </p:spPr>
        <p:txBody>
          <a:bodyPr anchor="t" rtlCol="false" tIns="0" lIns="0" bIns="0" rIns="0">
            <a:spAutoFit/>
          </a:bodyPr>
          <a:lstStyle/>
          <a:p>
            <a:pPr algn="ctr">
              <a:lnSpc>
                <a:spcPts val="5971"/>
              </a:lnSpc>
            </a:pPr>
            <a:r>
              <a:rPr lang="en-US" sz="6220" spc="2575">
                <a:solidFill>
                  <a:srgbClr val="D1AB71"/>
                </a:solidFill>
                <a:latin typeface="Questrial"/>
                <a:ea typeface="Questrial"/>
                <a:cs typeface="Questrial"/>
                <a:sym typeface="Questrial"/>
              </a:rPr>
              <a:t>MODELO REDISEÑADO</a:t>
            </a:r>
          </a:p>
        </p:txBody>
      </p:sp>
      <p:sp>
        <p:nvSpPr>
          <p:cNvPr name="Freeform 12" id="12"/>
          <p:cNvSpPr/>
          <p:nvPr/>
        </p:nvSpPr>
        <p:spPr>
          <a:xfrm flipH="false" flipV="false" rot="-372903">
            <a:off x="16276234" y="3134513"/>
            <a:ext cx="4601856" cy="4748632"/>
          </a:xfrm>
          <a:custGeom>
            <a:avLst/>
            <a:gdLst/>
            <a:ahLst/>
            <a:cxnLst/>
            <a:rect r="r" b="b" t="t" l="l"/>
            <a:pathLst>
              <a:path h="4748632" w="4601856">
                <a:moveTo>
                  <a:pt x="0" y="0"/>
                </a:moveTo>
                <a:lnTo>
                  <a:pt x="4601856" y="0"/>
                </a:lnTo>
                <a:lnTo>
                  <a:pt x="4601856" y="4748632"/>
                </a:lnTo>
                <a:lnTo>
                  <a:pt x="0" y="47486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AutoShape 13" id="13"/>
          <p:cNvSpPr/>
          <p:nvPr/>
        </p:nvSpPr>
        <p:spPr>
          <a:xfrm>
            <a:off x="5768204" y="3683800"/>
            <a:ext cx="6492240" cy="0"/>
          </a:xfrm>
          <a:prstGeom prst="line">
            <a:avLst/>
          </a:prstGeom>
          <a:ln cap="flat" w="38100">
            <a:solidFill>
              <a:srgbClr val="8EA19B"/>
            </a:solidFill>
            <a:prstDash val="solid"/>
            <a:headEnd type="none" len="sm" w="sm"/>
            <a:tailEnd type="none" len="sm" w="sm"/>
          </a:ln>
        </p:spPr>
      </p:sp>
      <p:sp>
        <p:nvSpPr>
          <p:cNvPr name="TextBox 14" id="14"/>
          <p:cNvSpPr txBox="true"/>
          <p:nvPr/>
        </p:nvSpPr>
        <p:spPr>
          <a:xfrm rot="0">
            <a:off x="6875045" y="4607725"/>
            <a:ext cx="3933959" cy="1207516"/>
          </a:xfrm>
          <a:prstGeom prst="rect">
            <a:avLst/>
          </a:prstGeom>
        </p:spPr>
        <p:txBody>
          <a:bodyPr anchor="t" rtlCol="false" tIns="0" lIns="0" bIns="0" rIns="0">
            <a:spAutoFit/>
          </a:bodyPr>
          <a:lstStyle/>
          <a:p>
            <a:pPr algn="ctr">
              <a:lnSpc>
                <a:spcPts val="4843"/>
              </a:lnSpc>
              <a:spcBef>
                <a:spcPct val="0"/>
              </a:spcBef>
            </a:pPr>
            <a:r>
              <a:rPr lang="en-US" sz="3459" spc="432">
                <a:solidFill>
                  <a:srgbClr val="7D8F86"/>
                </a:solidFill>
                <a:latin typeface="Helios"/>
                <a:ea typeface="Helios"/>
                <a:cs typeface="Helios"/>
                <a:sym typeface="Helios"/>
              </a:rPr>
              <a:t>LORI-ARBOL</a:t>
            </a:r>
          </a:p>
          <a:p>
            <a:pPr algn="ctr">
              <a:lnSpc>
                <a:spcPts val="4843"/>
              </a:lnSpc>
              <a:spcBef>
                <a:spcPct val="0"/>
              </a:spcBef>
            </a:pPr>
          </a:p>
        </p:txBody>
      </p:sp>
      <p:sp>
        <p:nvSpPr>
          <p:cNvPr name="TextBox 15" id="15"/>
          <p:cNvSpPr txBox="true"/>
          <p:nvPr/>
        </p:nvSpPr>
        <p:spPr>
          <a:xfrm rot="0">
            <a:off x="3979263" y="1906030"/>
            <a:ext cx="10329475" cy="777814"/>
          </a:xfrm>
          <a:prstGeom prst="rect">
            <a:avLst/>
          </a:prstGeom>
        </p:spPr>
        <p:txBody>
          <a:bodyPr anchor="t" rtlCol="false" tIns="0" lIns="0" bIns="0" rIns="0">
            <a:spAutoFit/>
          </a:bodyPr>
          <a:lstStyle/>
          <a:p>
            <a:pPr algn="ctr">
              <a:lnSpc>
                <a:spcPts val="5773"/>
              </a:lnSpc>
            </a:pPr>
            <a:r>
              <a:rPr lang="en-US" sz="6014" spc="1593">
                <a:solidFill>
                  <a:srgbClr val="8EA19B"/>
                </a:solidFill>
                <a:latin typeface="Questrial"/>
                <a:ea typeface="Questrial"/>
                <a:cs typeface="Questrial"/>
                <a:sym typeface="Questrial"/>
              </a:rPr>
              <a:t>APLICACIÓN DEL</a:t>
            </a:r>
          </a:p>
        </p:txBody>
      </p:sp>
      <p:sp>
        <p:nvSpPr>
          <p:cNvPr name="TextBox 16" id="16"/>
          <p:cNvSpPr txBox="true"/>
          <p:nvPr/>
        </p:nvSpPr>
        <p:spPr>
          <a:xfrm rot="0">
            <a:off x="2068143" y="6330439"/>
            <a:ext cx="2029872" cy="980288"/>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1</a:t>
            </a:r>
          </a:p>
        </p:txBody>
      </p:sp>
      <p:sp>
        <p:nvSpPr>
          <p:cNvPr name="TextBox 17" id="17"/>
          <p:cNvSpPr txBox="true"/>
          <p:nvPr/>
        </p:nvSpPr>
        <p:spPr>
          <a:xfrm rot="0">
            <a:off x="3999043" y="6223469"/>
            <a:ext cx="4842982" cy="8813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Reconocimiento de la Fracción.</a:t>
            </a:r>
          </a:p>
          <a:p>
            <a:pPr algn="just" marL="0" indent="0" lvl="0">
              <a:lnSpc>
                <a:spcPts val="3673"/>
              </a:lnSpc>
            </a:pPr>
            <a:r>
              <a:rPr lang="en-US" sz="2281" spc="50" strike="noStrike" u="none">
                <a:solidFill>
                  <a:srgbClr val="000000"/>
                </a:solidFill>
                <a:latin typeface="Montserrat"/>
                <a:ea typeface="Montserrat"/>
                <a:cs typeface="Montserrat"/>
                <a:sym typeface="Montserrat"/>
              </a:rPr>
              <a:t>Colombia Aprende.</a:t>
            </a:r>
          </a:p>
        </p:txBody>
      </p:sp>
      <p:sp>
        <p:nvSpPr>
          <p:cNvPr name="TextBox 18" id="18"/>
          <p:cNvSpPr txBox="true"/>
          <p:nvPr/>
        </p:nvSpPr>
        <p:spPr>
          <a:xfrm rot="0">
            <a:off x="8842025" y="6297801"/>
            <a:ext cx="2029872" cy="980288"/>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hlinkClick r:id="rId14" tooltip="https://colombiaaprende.edu.co/contenidos-para-aprender/reconocimiento-de-la-fraccion"/>
              </a:rPr>
              <a:t>2</a:t>
            </a:r>
          </a:p>
        </p:txBody>
      </p:sp>
      <p:sp>
        <p:nvSpPr>
          <p:cNvPr name="TextBox 19" id="19"/>
          <p:cNvSpPr txBox="true"/>
          <p:nvPr/>
        </p:nvSpPr>
        <p:spPr>
          <a:xfrm rot="0">
            <a:off x="10809004" y="5939587"/>
            <a:ext cx="5925833" cy="13385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Suma y resta de fracciones con diferente denominador.</a:t>
            </a:r>
          </a:p>
          <a:p>
            <a:pPr algn="just" marL="0" indent="0" lvl="0">
              <a:lnSpc>
                <a:spcPts val="3673"/>
              </a:lnSpc>
            </a:pPr>
            <a:r>
              <a:rPr lang="en-US" sz="2281" spc="50" strike="noStrike" u="none">
                <a:solidFill>
                  <a:srgbClr val="000000"/>
                </a:solidFill>
                <a:latin typeface="Montserrat"/>
                <a:ea typeface="Montserrat"/>
                <a:cs typeface="Montserrat"/>
                <a:sym typeface="Montserrat"/>
              </a:rPr>
              <a:t>YouTube Education.</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368650" y="252816"/>
            <a:ext cx="8983627" cy="9005484"/>
          </a:xfrm>
          <a:custGeom>
            <a:avLst/>
            <a:gdLst/>
            <a:ahLst/>
            <a:cxnLst/>
            <a:rect r="r" b="b" t="t" l="l"/>
            <a:pathLst>
              <a:path h="9005484" w="8983627">
                <a:moveTo>
                  <a:pt x="0" y="0"/>
                </a:moveTo>
                <a:lnTo>
                  <a:pt x="8983627" y="0"/>
                </a:lnTo>
                <a:lnTo>
                  <a:pt x="8983627" y="9005484"/>
                </a:lnTo>
                <a:lnTo>
                  <a:pt x="0" y="9005484"/>
                </a:lnTo>
                <a:lnTo>
                  <a:pt x="0" y="0"/>
                </a:lnTo>
                <a:close/>
              </a:path>
            </a:pathLst>
          </a:custGeom>
          <a:blipFill>
            <a:blip r:embed="rId2"/>
            <a:stretch>
              <a:fillRect l="-2389" t="0" r="-2389" b="0"/>
            </a:stretch>
          </a:blipFill>
        </p:spPr>
      </p:sp>
      <p:sp>
        <p:nvSpPr>
          <p:cNvPr name="Freeform 3" id="3"/>
          <p:cNvSpPr/>
          <p:nvPr/>
        </p:nvSpPr>
        <p:spPr>
          <a:xfrm flipH="false" flipV="false" rot="0">
            <a:off x="9502444" y="252816"/>
            <a:ext cx="8785556" cy="5711202"/>
          </a:xfrm>
          <a:custGeom>
            <a:avLst/>
            <a:gdLst/>
            <a:ahLst/>
            <a:cxnLst/>
            <a:rect r="r" b="b" t="t" l="l"/>
            <a:pathLst>
              <a:path h="5711202" w="8785556">
                <a:moveTo>
                  <a:pt x="0" y="0"/>
                </a:moveTo>
                <a:lnTo>
                  <a:pt x="8785556" y="0"/>
                </a:lnTo>
                <a:lnTo>
                  <a:pt x="8785556" y="5711203"/>
                </a:lnTo>
                <a:lnTo>
                  <a:pt x="0" y="5711203"/>
                </a:lnTo>
                <a:lnTo>
                  <a:pt x="0" y="0"/>
                </a:lnTo>
                <a:close/>
              </a:path>
            </a:pathLst>
          </a:custGeom>
          <a:blipFill>
            <a:blip r:embed="rId3"/>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3705057" y="314686"/>
            <a:ext cx="11412149" cy="9657628"/>
          </a:xfrm>
          <a:custGeom>
            <a:avLst/>
            <a:gdLst/>
            <a:ahLst/>
            <a:cxnLst/>
            <a:rect r="r" b="b" t="t" l="l"/>
            <a:pathLst>
              <a:path h="9657628" w="11412149">
                <a:moveTo>
                  <a:pt x="0" y="0"/>
                </a:moveTo>
                <a:lnTo>
                  <a:pt x="11412149" y="0"/>
                </a:lnTo>
                <a:lnTo>
                  <a:pt x="11412149" y="9657628"/>
                </a:lnTo>
                <a:lnTo>
                  <a:pt x="0" y="9657628"/>
                </a:lnTo>
                <a:lnTo>
                  <a:pt x="0" y="0"/>
                </a:lnTo>
                <a:close/>
              </a:path>
            </a:pathLst>
          </a:custGeom>
          <a:blipFill>
            <a:blip r:embed="rId2"/>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3948125" y="3056958"/>
            <a:ext cx="10131866"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09579" y="8087927"/>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5194742" y="-132932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1780621">
            <a:off x="157312" y="6907697"/>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1638896">
            <a:off x="-5098717" y="-631229"/>
            <a:ext cx="8694690" cy="3888898"/>
          </a:xfrm>
          <a:custGeom>
            <a:avLst/>
            <a:gdLst/>
            <a:ahLst/>
            <a:cxnLst/>
            <a:rect r="r" b="b" t="t" l="l"/>
            <a:pathLst>
              <a:path h="3888898" w="8694690">
                <a:moveTo>
                  <a:pt x="8694691" y="0"/>
                </a:moveTo>
                <a:lnTo>
                  <a:pt x="0" y="0"/>
                </a:lnTo>
                <a:lnTo>
                  <a:pt x="0" y="3888898"/>
                </a:lnTo>
                <a:lnTo>
                  <a:pt x="8694691" y="3888898"/>
                </a:lnTo>
                <a:lnTo>
                  <a:pt x="869469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301940" y="597631"/>
            <a:ext cx="11424236" cy="970419"/>
          </a:xfrm>
          <a:prstGeom prst="rect">
            <a:avLst/>
          </a:prstGeom>
        </p:spPr>
        <p:txBody>
          <a:bodyPr anchor="t" rtlCol="false" tIns="0" lIns="0" bIns="0" rIns="0">
            <a:spAutoFit/>
          </a:bodyPr>
          <a:lstStyle/>
          <a:p>
            <a:pPr algn="ctr">
              <a:lnSpc>
                <a:spcPts val="7175"/>
              </a:lnSpc>
            </a:pPr>
            <a:r>
              <a:rPr lang="en-US" sz="7474" spc="1980">
                <a:solidFill>
                  <a:srgbClr val="8EA19B"/>
                </a:solidFill>
                <a:latin typeface="Questrial"/>
                <a:ea typeface="Questrial"/>
                <a:cs typeface="Questrial"/>
                <a:sym typeface="Questrial"/>
              </a:rPr>
              <a:t>RESULTADOS</a:t>
            </a:r>
          </a:p>
        </p:txBody>
      </p:sp>
      <p:sp>
        <p:nvSpPr>
          <p:cNvPr name="TextBox 9" id="9"/>
          <p:cNvSpPr txBox="true"/>
          <p:nvPr/>
        </p:nvSpPr>
        <p:spPr>
          <a:xfrm rot="0">
            <a:off x="3473787" y="1735555"/>
            <a:ext cx="11006942" cy="1136137"/>
          </a:xfrm>
          <a:prstGeom prst="rect">
            <a:avLst/>
          </a:prstGeom>
        </p:spPr>
        <p:txBody>
          <a:bodyPr anchor="t" rtlCol="false" tIns="0" lIns="0" bIns="0" rIns="0">
            <a:spAutoFit/>
          </a:bodyPr>
          <a:lstStyle/>
          <a:p>
            <a:pPr algn="ctr">
              <a:lnSpc>
                <a:spcPts val="8467"/>
              </a:lnSpc>
            </a:pPr>
            <a:r>
              <a:rPr lang="en-US" sz="8819" spc="3651">
                <a:solidFill>
                  <a:srgbClr val="D1AB71"/>
                </a:solidFill>
                <a:latin typeface="Questrial"/>
                <a:ea typeface="Questrial"/>
                <a:cs typeface="Questrial"/>
                <a:sym typeface="Questrial"/>
              </a:rPr>
              <a:t>OBTENIDOS</a:t>
            </a:r>
          </a:p>
        </p:txBody>
      </p:sp>
      <p:sp>
        <p:nvSpPr>
          <p:cNvPr name="Freeform 10" id="10"/>
          <p:cNvSpPr/>
          <p:nvPr/>
        </p:nvSpPr>
        <p:spPr>
          <a:xfrm flipH="false" flipV="false" rot="10427096">
            <a:off x="-2318402" y="2831829"/>
            <a:ext cx="4271644" cy="4407888"/>
          </a:xfrm>
          <a:custGeom>
            <a:avLst/>
            <a:gdLst/>
            <a:ahLst/>
            <a:cxnLst/>
            <a:rect r="r" b="b" t="t" l="l"/>
            <a:pathLst>
              <a:path h="4407888" w="4271644">
                <a:moveTo>
                  <a:pt x="0" y="0"/>
                </a:moveTo>
                <a:lnTo>
                  <a:pt x="4271644" y="0"/>
                </a:lnTo>
                <a:lnTo>
                  <a:pt x="4271644" y="4407888"/>
                </a:lnTo>
                <a:lnTo>
                  <a:pt x="0" y="44078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4390008" y="3454131"/>
            <a:ext cx="11853492" cy="22529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Este modelo de evaluación basado en LORI, ajustado para nivel de básica primaria, demostró ser eficaz para analizar no solo la calidad técnica y pedagógica del recurso, sino también su pertinencia curricular, adecuación al nivel cognitivo de los estudiantes y potencial para facilitar aprendizajes significativos.</a:t>
            </a:r>
          </a:p>
        </p:txBody>
      </p:sp>
      <p:sp>
        <p:nvSpPr>
          <p:cNvPr name="TextBox 12" id="12"/>
          <p:cNvSpPr txBox="true"/>
          <p:nvPr/>
        </p:nvSpPr>
        <p:spPr>
          <a:xfrm rot="0">
            <a:off x="2393481" y="3955886"/>
            <a:ext cx="1989123" cy="977113"/>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1</a:t>
            </a:r>
          </a:p>
        </p:txBody>
      </p:sp>
      <p:sp>
        <p:nvSpPr>
          <p:cNvPr name="TextBox 13" id="13"/>
          <p:cNvSpPr txBox="true"/>
          <p:nvPr/>
        </p:nvSpPr>
        <p:spPr>
          <a:xfrm rot="0">
            <a:off x="4390008" y="6198015"/>
            <a:ext cx="11853492" cy="13385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Este RED del repositorio Colombia Aprende se destaca por su alineación con el currículo y adecuación al nivel educativo, pero necesita fortalecer su diseño inclusivo y su nivel de interactividad.</a:t>
            </a:r>
          </a:p>
        </p:txBody>
      </p:sp>
      <p:sp>
        <p:nvSpPr>
          <p:cNvPr name="TextBox 14" id="14"/>
          <p:cNvSpPr txBox="true"/>
          <p:nvPr/>
        </p:nvSpPr>
        <p:spPr>
          <a:xfrm rot="0">
            <a:off x="2393481" y="6699770"/>
            <a:ext cx="1989123" cy="980288"/>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2</a:t>
            </a:r>
          </a:p>
        </p:txBody>
      </p:sp>
      <p:sp>
        <p:nvSpPr>
          <p:cNvPr name="TextBox 15" id="15"/>
          <p:cNvSpPr txBox="true"/>
          <p:nvPr/>
        </p:nvSpPr>
        <p:spPr>
          <a:xfrm rot="0">
            <a:off x="3932103" y="8508732"/>
            <a:ext cx="11431786" cy="862330"/>
          </a:xfrm>
          <a:prstGeom prst="rect">
            <a:avLst/>
          </a:prstGeom>
        </p:spPr>
        <p:txBody>
          <a:bodyPr anchor="t" rtlCol="false" tIns="0" lIns="0" bIns="0" rIns="0">
            <a:spAutoFit/>
          </a:bodyPr>
          <a:lstStyle/>
          <a:p>
            <a:pPr algn="ctr">
              <a:lnSpc>
                <a:spcPts val="7070"/>
              </a:lnSpc>
              <a:spcBef>
                <a:spcPct val="0"/>
              </a:spcBef>
            </a:pPr>
            <a:r>
              <a:rPr lang="en-US" sz="5050" spc="1338">
                <a:solidFill>
                  <a:srgbClr val="000000"/>
                </a:solidFill>
                <a:latin typeface="Montserrat"/>
                <a:ea typeface="Montserrat"/>
                <a:cs typeface="Montserrat"/>
                <a:sym typeface="Montserrat"/>
              </a:rPr>
              <a:t>PUNTUACIÓN FINAL: 27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399372" y="494532"/>
            <a:ext cx="9017600" cy="6771356"/>
          </a:xfrm>
          <a:custGeom>
            <a:avLst/>
            <a:gdLst/>
            <a:ahLst/>
            <a:cxnLst/>
            <a:rect r="r" b="b" t="t" l="l"/>
            <a:pathLst>
              <a:path h="6771356" w="9017600">
                <a:moveTo>
                  <a:pt x="0" y="0"/>
                </a:moveTo>
                <a:lnTo>
                  <a:pt x="9017600" y="0"/>
                </a:lnTo>
                <a:lnTo>
                  <a:pt x="9017600" y="6771356"/>
                </a:lnTo>
                <a:lnTo>
                  <a:pt x="0" y="6771356"/>
                </a:lnTo>
                <a:lnTo>
                  <a:pt x="0" y="0"/>
                </a:lnTo>
                <a:close/>
              </a:path>
            </a:pathLst>
          </a:custGeom>
          <a:blipFill>
            <a:blip r:embed="rId2"/>
            <a:stretch>
              <a:fillRect l="-2181" t="0" r="-2181" b="0"/>
            </a:stretch>
          </a:blipFill>
        </p:spPr>
      </p:sp>
      <p:sp>
        <p:nvSpPr>
          <p:cNvPr name="Freeform 3" id="3"/>
          <p:cNvSpPr/>
          <p:nvPr/>
        </p:nvSpPr>
        <p:spPr>
          <a:xfrm flipH="false" flipV="false" rot="0">
            <a:off x="9582362" y="4086236"/>
            <a:ext cx="8337469" cy="5960244"/>
          </a:xfrm>
          <a:custGeom>
            <a:avLst/>
            <a:gdLst/>
            <a:ahLst/>
            <a:cxnLst/>
            <a:rect r="r" b="b" t="t" l="l"/>
            <a:pathLst>
              <a:path h="5960244" w="8337469">
                <a:moveTo>
                  <a:pt x="0" y="0"/>
                </a:moveTo>
                <a:lnTo>
                  <a:pt x="8337469" y="0"/>
                </a:lnTo>
                <a:lnTo>
                  <a:pt x="8337469" y="5960244"/>
                </a:lnTo>
                <a:lnTo>
                  <a:pt x="0" y="5960244"/>
                </a:lnTo>
                <a:lnTo>
                  <a:pt x="0" y="0"/>
                </a:lnTo>
                <a:close/>
              </a:path>
            </a:pathLst>
          </a:custGeom>
          <a:blipFill>
            <a:blip r:embed="rId3"/>
            <a:stretch>
              <a:fillRect l="-2081" t="0" r="-2081"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2847116" y="669103"/>
            <a:ext cx="11637038" cy="9269127"/>
          </a:xfrm>
          <a:custGeom>
            <a:avLst/>
            <a:gdLst/>
            <a:ahLst/>
            <a:cxnLst/>
            <a:rect r="r" b="b" t="t" l="l"/>
            <a:pathLst>
              <a:path h="9269127" w="11637038">
                <a:moveTo>
                  <a:pt x="0" y="0"/>
                </a:moveTo>
                <a:lnTo>
                  <a:pt x="11637038" y="0"/>
                </a:lnTo>
                <a:lnTo>
                  <a:pt x="11637038" y="9269127"/>
                </a:lnTo>
                <a:lnTo>
                  <a:pt x="0" y="9269127"/>
                </a:lnTo>
                <a:lnTo>
                  <a:pt x="0" y="0"/>
                </a:lnTo>
                <a:close/>
              </a:path>
            </a:pathLst>
          </a:custGeom>
          <a:blipFill>
            <a:blip r:embed="rId2"/>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3948125" y="3056958"/>
            <a:ext cx="10131866"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09579" y="8087927"/>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5194742" y="-132932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1780621">
            <a:off x="157312" y="6907697"/>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1638896">
            <a:off x="-5098717" y="-631229"/>
            <a:ext cx="8694690" cy="3888898"/>
          </a:xfrm>
          <a:custGeom>
            <a:avLst/>
            <a:gdLst/>
            <a:ahLst/>
            <a:cxnLst/>
            <a:rect r="r" b="b" t="t" l="l"/>
            <a:pathLst>
              <a:path h="3888898" w="8694690">
                <a:moveTo>
                  <a:pt x="8694691" y="0"/>
                </a:moveTo>
                <a:lnTo>
                  <a:pt x="0" y="0"/>
                </a:lnTo>
                <a:lnTo>
                  <a:pt x="0" y="3888898"/>
                </a:lnTo>
                <a:lnTo>
                  <a:pt x="8694691" y="3888898"/>
                </a:lnTo>
                <a:lnTo>
                  <a:pt x="869469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301940" y="597631"/>
            <a:ext cx="11424236" cy="970419"/>
          </a:xfrm>
          <a:prstGeom prst="rect">
            <a:avLst/>
          </a:prstGeom>
        </p:spPr>
        <p:txBody>
          <a:bodyPr anchor="t" rtlCol="false" tIns="0" lIns="0" bIns="0" rIns="0">
            <a:spAutoFit/>
          </a:bodyPr>
          <a:lstStyle/>
          <a:p>
            <a:pPr algn="ctr">
              <a:lnSpc>
                <a:spcPts val="7175"/>
              </a:lnSpc>
            </a:pPr>
            <a:r>
              <a:rPr lang="en-US" sz="7474" spc="1980">
                <a:solidFill>
                  <a:srgbClr val="8EA19B"/>
                </a:solidFill>
                <a:latin typeface="Questrial"/>
                <a:ea typeface="Questrial"/>
                <a:cs typeface="Questrial"/>
                <a:sym typeface="Questrial"/>
              </a:rPr>
              <a:t>RESULTADOS</a:t>
            </a:r>
          </a:p>
        </p:txBody>
      </p:sp>
      <p:sp>
        <p:nvSpPr>
          <p:cNvPr name="TextBox 9" id="9"/>
          <p:cNvSpPr txBox="true"/>
          <p:nvPr/>
        </p:nvSpPr>
        <p:spPr>
          <a:xfrm rot="0">
            <a:off x="3473787" y="1735555"/>
            <a:ext cx="11006942" cy="1136137"/>
          </a:xfrm>
          <a:prstGeom prst="rect">
            <a:avLst/>
          </a:prstGeom>
        </p:spPr>
        <p:txBody>
          <a:bodyPr anchor="t" rtlCol="false" tIns="0" lIns="0" bIns="0" rIns="0">
            <a:spAutoFit/>
          </a:bodyPr>
          <a:lstStyle/>
          <a:p>
            <a:pPr algn="ctr">
              <a:lnSpc>
                <a:spcPts val="8467"/>
              </a:lnSpc>
            </a:pPr>
            <a:r>
              <a:rPr lang="en-US" sz="8819" spc="3651">
                <a:solidFill>
                  <a:srgbClr val="D1AB71"/>
                </a:solidFill>
                <a:latin typeface="Questrial"/>
                <a:ea typeface="Questrial"/>
                <a:cs typeface="Questrial"/>
                <a:sym typeface="Questrial"/>
              </a:rPr>
              <a:t>OBTENIDOS</a:t>
            </a:r>
          </a:p>
        </p:txBody>
      </p:sp>
      <p:sp>
        <p:nvSpPr>
          <p:cNvPr name="Freeform 10" id="10"/>
          <p:cNvSpPr/>
          <p:nvPr/>
        </p:nvSpPr>
        <p:spPr>
          <a:xfrm flipH="false" flipV="false" rot="10427096">
            <a:off x="-2318402" y="2831829"/>
            <a:ext cx="4271644" cy="4407888"/>
          </a:xfrm>
          <a:custGeom>
            <a:avLst/>
            <a:gdLst/>
            <a:ahLst/>
            <a:cxnLst/>
            <a:rect r="r" b="b" t="t" l="l"/>
            <a:pathLst>
              <a:path h="4407888" w="4271644">
                <a:moveTo>
                  <a:pt x="0" y="0"/>
                </a:moveTo>
                <a:lnTo>
                  <a:pt x="4271644" y="0"/>
                </a:lnTo>
                <a:lnTo>
                  <a:pt x="4271644" y="4407888"/>
                </a:lnTo>
                <a:lnTo>
                  <a:pt x="0" y="44078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4390008" y="3454131"/>
            <a:ext cx="11853492" cy="13385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El RED (video de YouTube), aunque didáctico y accesible, requiere una mayor adaptación didáctica y participación activa del estudiante para impactar de forma más directa en su aprendizaje. </a:t>
            </a:r>
          </a:p>
        </p:txBody>
      </p:sp>
      <p:sp>
        <p:nvSpPr>
          <p:cNvPr name="TextBox 12" id="12"/>
          <p:cNvSpPr txBox="true"/>
          <p:nvPr/>
        </p:nvSpPr>
        <p:spPr>
          <a:xfrm rot="0">
            <a:off x="2393481" y="3955886"/>
            <a:ext cx="1989123" cy="977113"/>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1</a:t>
            </a:r>
          </a:p>
        </p:txBody>
      </p:sp>
      <p:sp>
        <p:nvSpPr>
          <p:cNvPr name="TextBox 13" id="13"/>
          <p:cNvSpPr txBox="true"/>
          <p:nvPr/>
        </p:nvSpPr>
        <p:spPr>
          <a:xfrm rot="0">
            <a:off x="4390008" y="5807044"/>
            <a:ext cx="11853492" cy="22529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El contenido es matemáticamente correcto, presenta los pasos de manera ordenada, pero no incluye objetivos claros ni estrategias didácticas activas, es más explicativo que participativo, es muy fácil de usar. La interfaz de YouTube es intuitiva y accesible. Presenta subtítulos automáticos, pero no ofrece herramientas específicas para estudiantes con necesidades especiales.</a:t>
            </a:r>
          </a:p>
        </p:txBody>
      </p:sp>
      <p:sp>
        <p:nvSpPr>
          <p:cNvPr name="TextBox 14" id="14"/>
          <p:cNvSpPr txBox="true"/>
          <p:nvPr/>
        </p:nvSpPr>
        <p:spPr>
          <a:xfrm rot="0">
            <a:off x="2393481" y="6308799"/>
            <a:ext cx="1989123" cy="980288"/>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2</a:t>
            </a:r>
          </a:p>
        </p:txBody>
      </p:sp>
      <p:sp>
        <p:nvSpPr>
          <p:cNvPr name="TextBox 15" id="15"/>
          <p:cNvSpPr txBox="true"/>
          <p:nvPr/>
        </p:nvSpPr>
        <p:spPr>
          <a:xfrm rot="0">
            <a:off x="4382604" y="8688596"/>
            <a:ext cx="11080254" cy="862330"/>
          </a:xfrm>
          <a:prstGeom prst="rect">
            <a:avLst/>
          </a:prstGeom>
        </p:spPr>
        <p:txBody>
          <a:bodyPr anchor="t" rtlCol="false" tIns="0" lIns="0" bIns="0" rIns="0">
            <a:spAutoFit/>
          </a:bodyPr>
          <a:lstStyle/>
          <a:p>
            <a:pPr algn="ctr">
              <a:lnSpc>
                <a:spcPts val="7070"/>
              </a:lnSpc>
              <a:spcBef>
                <a:spcPct val="0"/>
              </a:spcBef>
            </a:pPr>
            <a:r>
              <a:rPr lang="en-US" sz="5050" spc="1338">
                <a:solidFill>
                  <a:srgbClr val="000000"/>
                </a:solidFill>
                <a:latin typeface="Montserrat"/>
                <a:ea typeface="Montserrat"/>
                <a:cs typeface="Montserrat"/>
                <a:sym typeface="Montserrat"/>
              </a:rPr>
              <a:t>PUNTUACIÓN FINAL: 23</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a:off x="4586064" y="2815802"/>
            <a:ext cx="8575373" cy="0"/>
          </a:xfrm>
          <a:prstGeom prst="line">
            <a:avLst/>
          </a:prstGeom>
          <a:ln cap="rnd" w="19050">
            <a:solidFill>
              <a:srgbClr val="8EA19B"/>
            </a:solidFill>
            <a:prstDash val="solid"/>
            <a:headEnd type="none" len="sm" w="sm"/>
            <a:tailEnd type="none" len="sm" w="sm"/>
          </a:ln>
        </p:spPr>
      </p:sp>
      <p:grpSp>
        <p:nvGrpSpPr>
          <p:cNvPr name="Group 3" id="3"/>
          <p:cNvGrpSpPr/>
          <p:nvPr/>
        </p:nvGrpSpPr>
        <p:grpSpPr>
          <a:xfrm rot="0">
            <a:off x="4309859" y="3710626"/>
            <a:ext cx="4161103" cy="4161103"/>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11527" r="0" b="-11527"/>
              </a:stretch>
            </a:blipFill>
            <a:ln w="180975" cap="sq">
              <a:solidFill>
                <a:srgbClr val="8EA19B"/>
              </a:solidFill>
              <a:prstDash val="solid"/>
              <a:miter/>
            </a:ln>
          </p:spPr>
        </p:sp>
      </p:grpSp>
      <p:sp>
        <p:nvSpPr>
          <p:cNvPr name="Freeform 5" id="5"/>
          <p:cNvSpPr/>
          <p:nvPr/>
        </p:nvSpPr>
        <p:spPr>
          <a:xfrm flipH="true" flipV="false" rot="-2916568">
            <a:off x="15535439" y="2532433"/>
            <a:ext cx="2597620" cy="4228542"/>
          </a:xfrm>
          <a:custGeom>
            <a:avLst/>
            <a:gdLst/>
            <a:ahLst/>
            <a:cxnLst/>
            <a:rect r="r" b="b" t="t" l="l"/>
            <a:pathLst>
              <a:path h="4228542" w="2597620">
                <a:moveTo>
                  <a:pt x="2597620" y="0"/>
                </a:moveTo>
                <a:lnTo>
                  <a:pt x="0" y="0"/>
                </a:lnTo>
                <a:lnTo>
                  <a:pt x="0" y="4228542"/>
                </a:lnTo>
                <a:lnTo>
                  <a:pt x="2597620" y="4228542"/>
                </a:lnTo>
                <a:lnTo>
                  <a:pt x="259762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p:nvPr/>
        </p:nvGrpSpPr>
        <p:grpSpPr>
          <a:xfrm rot="0">
            <a:off x="9351919" y="3710626"/>
            <a:ext cx="4161103" cy="4161103"/>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0" t="-16666" r="0" b="-16666"/>
              </a:stretch>
            </a:blipFill>
            <a:ln w="180975" cap="sq">
              <a:solidFill>
                <a:srgbClr val="8EA19B"/>
              </a:solidFill>
              <a:prstDash val="solid"/>
              <a:miter/>
            </a:ln>
          </p:spPr>
        </p:sp>
      </p:grpSp>
      <p:sp>
        <p:nvSpPr>
          <p:cNvPr name="Freeform 8" id="8"/>
          <p:cNvSpPr/>
          <p:nvPr/>
        </p:nvSpPr>
        <p:spPr>
          <a:xfrm flipH="false" flipV="false" rot="2890280">
            <a:off x="40492" y="2728777"/>
            <a:ext cx="2356389" cy="3835853"/>
          </a:xfrm>
          <a:custGeom>
            <a:avLst/>
            <a:gdLst/>
            <a:ahLst/>
            <a:cxnLst/>
            <a:rect r="r" b="b" t="t" l="l"/>
            <a:pathLst>
              <a:path h="3835853" w="2356389">
                <a:moveTo>
                  <a:pt x="0" y="0"/>
                </a:moveTo>
                <a:lnTo>
                  <a:pt x="2356388" y="0"/>
                </a:lnTo>
                <a:lnTo>
                  <a:pt x="2356388" y="3835854"/>
                </a:lnTo>
                <a:lnTo>
                  <a:pt x="0" y="383585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9" id="9"/>
          <p:cNvSpPr txBox="true"/>
          <p:nvPr/>
        </p:nvSpPr>
        <p:spPr>
          <a:xfrm rot="0">
            <a:off x="1119900" y="1622504"/>
            <a:ext cx="16020633" cy="867202"/>
          </a:xfrm>
          <a:prstGeom prst="rect">
            <a:avLst/>
          </a:prstGeom>
        </p:spPr>
        <p:txBody>
          <a:bodyPr anchor="t" rtlCol="false" tIns="0" lIns="0" bIns="0" rIns="0">
            <a:spAutoFit/>
          </a:bodyPr>
          <a:lstStyle/>
          <a:p>
            <a:pPr algn="ctr">
              <a:lnSpc>
                <a:spcPts val="6313"/>
              </a:lnSpc>
            </a:pPr>
            <a:r>
              <a:rPr lang="en-US" sz="6576" spc="2722">
                <a:solidFill>
                  <a:srgbClr val="D1AB71"/>
                </a:solidFill>
                <a:latin typeface="Questrial"/>
                <a:ea typeface="Questrial"/>
                <a:cs typeface="Questrial"/>
                <a:sym typeface="Questrial"/>
              </a:rPr>
              <a:t>EQUIPO DE TRABAJO</a:t>
            </a:r>
          </a:p>
        </p:txBody>
      </p:sp>
      <p:sp>
        <p:nvSpPr>
          <p:cNvPr name="TextBox 10" id="10"/>
          <p:cNvSpPr txBox="true"/>
          <p:nvPr/>
        </p:nvSpPr>
        <p:spPr>
          <a:xfrm rot="0">
            <a:off x="4309859" y="8136213"/>
            <a:ext cx="4019455" cy="1407334"/>
          </a:xfrm>
          <a:prstGeom prst="rect">
            <a:avLst/>
          </a:prstGeom>
        </p:spPr>
        <p:txBody>
          <a:bodyPr anchor="t" rtlCol="false" tIns="0" lIns="0" bIns="0" rIns="0">
            <a:spAutoFit/>
          </a:bodyPr>
          <a:lstStyle/>
          <a:p>
            <a:pPr algn="ctr">
              <a:lnSpc>
                <a:spcPts val="3805"/>
              </a:lnSpc>
              <a:spcBef>
                <a:spcPct val="0"/>
              </a:spcBef>
            </a:pPr>
            <a:r>
              <a:rPr lang="en-US" sz="2718">
                <a:solidFill>
                  <a:srgbClr val="7D8F86"/>
                </a:solidFill>
                <a:latin typeface="Caveat Brush"/>
                <a:ea typeface="Caveat Brush"/>
                <a:cs typeface="Caveat Brush"/>
                <a:sym typeface="Caveat Brush"/>
              </a:rPr>
              <a:t>Gina Alejandra Arias Botero</a:t>
            </a:r>
          </a:p>
          <a:p>
            <a:pPr algn="ctr">
              <a:lnSpc>
                <a:spcPts val="3805"/>
              </a:lnSpc>
              <a:spcBef>
                <a:spcPct val="0"/>
              </a:spcBef>
            </a:pPr>
            <a:r>
              <a:rPr lang="en-US" sz="2718">
                <a:solidFill>
                  <a:srgbClr val="7D8F86"/>
                </a:solidFill>
                <a:latin typeface="Caveat Brush"/>
                <a:ea typeface="Caveat Brush"/>
                <a:cs typeface="Caveat Brush"/>
                <a:sym typeface="Caveat Brush"/>
              </a:rPr>
              <a:t>Licenciada en Pedagogía Infantil </a:t>
            </a:r>
          </a:p>
          <a:p>
            <a:pPr algn="ctr">
              <a:lnSpc>
                <a:spcPts val="3805"/>
              </a:lnSpc>
              <a:spcBef>
                <a:spcPct val="0"/>
              </a:spcBef>
            </a:pPr>
            <a:r>
              <a:rPr lang="en-US" sz="2718">
                <a:solidFill>
                  <a:srgbClr val="7D8F86"/>
                </a:solidFill>
                <a:latin typeface="Caveat Brush"/>
                <a:ea typeface="Caveat Brush"/>
                <a:cs typeface="Caveat Brush"/>
                <a:sym typeface="Caveat Brush"/>
              </a:rPr>
              <a:t>Docente de Básica Primaria.</a:t>
            </a:r>
          </a:p>
        </p:txBody>
      </p:sp>
      <p:sp>
        <p:nvSpPr>
          <p:cNvPr name="TextBox 11" id="11"/>
          <p:cNvSpPr txBox="true"/>
          <p:nvPr/>
        </p:nvSpPr>
        <p:spPr>
          <a:xfrm rot="0">
            <a:off x="9493568" y="8136213"/>
            <a:ext cx="4365968" cy="1407334"/>
          </a:xfrm>
          <a:prstGeom prst="rect">
            <a:avLst/>
          </a:prstGeom>
        </p:spPr>
        <p:txBody>
          <a:bodyPr anchor="t" rtlCol="false" tIns="0" lIns="0" bIns="0" rIns="0">
            <a:spAutoFit/>
          </a:bodyPr>
          <a:lstStyle/>
          <a:p>
            <a:pPr algn="ctr">
              <a:lnSpc>
                <a:spcPts val="3805"/>
              </a:lnSpc>
              <a:spcBef>
                <a:spcPct val="0"/>
              </a:spcBef>
            </a:pPr>
            <a:r>
              <a:rPr lang="en-US" sz="2718">
                <a:solidFill>
                  <a:srgbClr val="7D8F86"/>
                </a:solidFill>
                <a:latin typeface="Caveat Brush"/>
                <a:ea typeface="Caveat Brush"/>
                <a:cs typeface="Caveat Brush"/>
                <a:sym typeface="Caveat Brush"/>
              </a:rPr>
              <a:t>Marieth Cristina Bolívar Ramírez</a:t>
            </a:r>
          </a:p>
          <a:p>
            <a:pPr algn="ctr">
              <a:lnSpc>
                <a:spcPts val="3805"/>
              </a:lnSpc>
              <a:spcBef>
                <a:spcPct val="0"/>
              </a:spcBef>
            </a:pPr>
            <a:r>
              <a:rPr lang="en-US" sz="2718">
                <a:solidFill>
                  <a:srgbClr val="7D8F86"/>
                </a:solidFill>
                <a:latin typeface="Caveat Brush"/>
                <a:ea typeface="Caveat Brush"/>
                <a:cs typeface="Caveat Brush"/>
                <a:sym typeface="Caveat Brush"/>
              </a:rPr>
              <a:t>Licenciada en Pedagogía Infantil </a:t>
            </a:r>
          </a:p>
          <a:p>
            <a:pPr algn="ctr">
              <a:lnSpc>
                <a:spcPts val="3805"/>
              </a:lnSpc>
              <a:spcBef>
                <a:spcPct val="0"/>
              </a:spcBef>
            </a:pPr>
            <a:r>
              <a:rPr lang="en-US" sz="2718">
                <a:solidFill>
                  <a:srgbClr val="7D8F86"/>
                </a:solidFill>
                <a:latin typeface="Caveat Brush"/>
                <a:ea typeface="Caveat Brush"/>
                <a:cs typeface="Caveat Brush"/>
                <a:sym typeface="Caveat Brush"/>
              </a:rPr>
              <a:t>Docente de Básica Primaria.</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574804" y="-5156849"/>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alphaModFix amt="5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536442"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941459">
            <a:off x="731136" y="6978372"/>
            <a:ext cx="2527747" cy="4114800"/>
          </a:xfrm>
          <a:custGeom>
            <a:avLst/>
            <a:gdLst/>
            <a:ahLst/>
            <a:cxnLst/>
            <a:rect r="r" b="b" t="t" l="l"/>
            <a:pathLst>
              <a:path h="4114800" w="2527747">
                <a:moveTo>
                  <a:pt x="2527748" y="0"/>
                </a:moveTo>
                <a:lnTo>
                  <a:pt x="0" y="0"/>
                </a:lnTo>
                <a:lnTo>
                  <a:pt x="0" y="4114800"/>
                </a:lnTo>
                <a:lnTo>
                  <a:pt x="2527748" y="4114800"/>
                </a:lnTo>
                <a:lnTo>
                  <a:pt x="2527748" y="0"/>
                </a:lnTo>
                <a:close/>
              </a:path>
            </a:pathLst>
          </a:custGeom>
          <a:blipFill>
            <a:blip r:embed="rId6">
              <a:alphaModFix amt="59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9019378">
            <a:off x="14602978" y="-609742"/>
            <a:ext cx="2527747" cy="4114800"/>
          </a:xfrm>
          <a:custGeom>
            <a:avLst/>
            <a:gdLst/>
            <a:ahLst/>
            <a:cxnLst/>
            <a:rect r="r" b="b" t="t" l="l"/>
            <a:pathLst>
              <a:path h="4114800" w="2527747">
                <a:moveTo>
                  <a:pt x="2527747" y="0"/>
                </a:moveTo>
                <a:lnTo>
                  <a:pt x="0" y="0"/>
                </a:lnTo>
                <a:lnTo>
                  <a:pt x="0" y="4114800"/>
                </a:lnTo>
                <a:lnTo>
                  <a:pt x="2527747" y="4114800"/>
                </a:lnTo>
                <a:lnTo>
                  <a:pt x="2527747" y="0"/>
                </a:lnTo>
                <a:close/>
              </a:path>
            </a:pathLst>
          </a:custGeom>
          <a:blipFill>
            <a:blip r:embed="rId8">
              <a:alphaModFix amt="90000"/>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1279633" y="743760"/>
            <a:ext cx="14317190" cy="1556766"/>
          </a:xfrm>
          <a:prstGeom prst="rect">
            <a:avLst/>
          </a:prstGeom>
        </p:spPr>
        <p:txBody>
          <a:bodyPr anchor="t" rtlCol="false" tIns="0" lIns="0" bIns="0" rIns="0">
            <a:spAutoFit/>
          </a:bodyPr>
          <a:lstStyle/>
          <a:p>
            <a:pPr algn="ctr">
              <a:lnSpc>
                <a:spcPts val="4031"/>
              </a:lnSpc>
            </a:pPr>
            <a:r>
              <a:rPr lang="en-US" sz="4199" spc="1112">
                <a:solidFill>
                  <a:srgbClr val="785741"/>
                </a:solidFill>
                <a:latin typeface="Questrial"/>
                <a:ea typeface="Questrial"/>
                <a:cs typeface="Questrial"/>
                <a:sym typeface="Questrial"/>
              </a:rPr>
              <a:t>¿DE QUÉ MANERA EL MODELO REDISEÑADO PERMITE REALIZAR UNA ADECUACA EVALUACIÓN DE UN RED?</a:t>
            </a:r>
          </a:p>
        </p:txBody>
      </p:sp>
      <p:sp>
        <p:nvSpPr>
          <p:cNvPr name="TextBox 7" id="7"/>
          <p:cNvSpPr txBox="true"/>
          <p:nvPr/>
        </p:nvSpPr>
        <p:spPr>
          <a:xfrm rot="0">
            <a:off x="671605" y="2638065"/>
            <a:ext cx="16944790" cy="6865621"/>
          </a:xfrm>
          <a:prstGeom prst="rect">
            <a:avLst/>
          </a:prstGeom>
        </p:spPr>
        <p:txBody>
          <a:bodyPr anchor="t" rtlCol="false" tIns="0" lIns="0" bIns="0" rIns="0">
            <a:spAutoFit/>
          </a:bodyPr>
          <a:lstStyle/>
          <a:p>
            <a:pPr algn="just" marL="0" indent="0" lvl="0">
              <a:lnSpc>
                <a:spcPts val="4159"/>
              </a:lnSpc>
            </a:pPr>
            <a:r>
              <a:rPr lang="en-US" sz="2599" spc="-57">
                <a:solidFill>
                  <a:srgbClr val="000000"/>
                </a:solidFill>
                <a:latin typeface="Montserrat"/>
                <a:ea typeface="Montserrat"/>
                <a:cs typeface="Montserrat"/>
                <a:sym typeface="Montserrat"/>
              </a:rPr>
              <a:t>El modelo rediseñado permite realizar una evaluación más adecuada de un RED al integrar dimensiones que responden de forma específica a las necesidades pedagógicas de los docentes y al contexto real del aula en educación básica primaria. Gracias a estas nuevas dimensiones, el modelo permite identificar con mayor precisión si un RED contribuye al desarrollo de competencias específicas, como el manejo de fracciones en grado cuarto, y si está alineado con los estándares del Ministerio de Educación</a:t>
            </a:r>
            <a:r>
              <a:rPr lang="en-US" sz="2599" spc="-57" strike="noStrike" u="none">
                <a:solidFill>
                  <a:srgbClr val="000000"/>
                </a:solidFill>
                <a:latin typeface="Montserrat"/>
                <a:ea typeface="Montserrat"/>
                <a:cs typeface="Montserrat"/>
                <a:sym typeface="Montserrat"/>
              </a:rPr>
              <a:t> Nacional (MEN). Además, la inclusión de una escala de valoración clara y funcional, junto con indicadores definidos por cada dimensión, brinda al docente una herramienta práctica para evaluar recursos de forma objetiva, crítica y contextualizada.</a:t>
            </a:r>
          </a:p>
          <a:p>
            <a:pPr algn="just" marL="0" indent="0" lvl="0">
              <a:lnSpc>
                <a:spcPts val="4159"/>
              </a:lnSpc>
            </a:pPr>
            <a:r>
              <a:rPr lang="en-US" sz="2599" spc="-57" strike="noStrike" u="none">
                <a:solidFill>
                  <a:srgbClr val="000000"/>
                </a:solidFill>
                <a:latin typeface="Montserrat"/>
                <a:ea typeface="Montserrat"/>
                <a:cs typeface="Montserrat"/>
                <a:sym typeface="Montserrat"/>
              </a:rPr>
              <a:t>En consecuencia, el modelo rediseñado no solo evalúa el recurso en sí, sino t</a:t>
            </a:r>
            <a:r>
              <a:rPr lang="en-US" sz="2599" spc="-57" strike="noStrike" u="none">
                <a:solidFill>
                  <a:srgbClr val="000000"/>
                </a:solidFill>
                <a:latin typeface="Montserrat"/>
                <a:ea typeface="Montserrat"/>
                <a:cs typeface="Montserrat"/>
                <a:sym typeface="Montserrat"/>
              </a:rPr>
              <a:t>a</a:t>
            </a:r>
            <a:r>
              <a:rPr lang="en-US" sz="2599" spc="-57" strike="noStrike" u="none">
                <a:solidFill>
                  <a:srgbClr val="000000"/>
                </a:solidFill>
                <a:latin typeface="Montserrat"/>
                <a:ea typeface="Montserrat"/>
                <a:cs typeface="Montserrat"/>
                <a:sym typeface="Montserrat"/>
              </a:rPr>
              <a:t>mb</a:t>
            </a:r>
            <a:r>
              <a:rPr lang="en-US" sz="2599" spc="-57" strike="noStrike" u="none">
                <a:solidFill>
                  <a:srgbClr val="000000"/>
                </a:solidFill>
                <a:latin typeface="Montserrat"/>
                <a:ea typeface="Montserrat"/>
                <a:cs typeface="Montserrat"/>
                <a:sym typeface="Montserrat"/>
              </a:rPr>
              <a:t>i</a:t>
            </a:r>
            <a:r>
              <a:rPr lang="en-US" sz="2599" spc="-57" strike="noStrike" u="none">
                <a:solidFill>
                  <a:srgbClr val="000000"/>
                </a:solidFill>
                <a:latin typeface="Montserrat"/>
                <a:ea typeface="Montserrat"/>
                <a:cs typeface="Montserrat"/>
                <a:sym typeface="Montserrat"/>
              </a:rPr>
              <a:t>é</a:t>
            </a:r>
            <a:r>
              <a:rPr lang="en-US" sz="2599" spc="-57" strike="noStrike" u="none">
                <a:solidFill>
                  <a:srgbClr val="000000"/>
                </a:solidFill>
                <a:latin typeface="Montserrat"/>
                <a:ea typeface="Montserrat"/>
                <a:cs typeface="Montserrat"/>
                <a:sym typeface="Montserrat"/>
              </a:rPr>
              <a:t>n</a:t>
            </a:r>
            <a:r>
              <a:rPr lang="en-US" sz="2599" spc="-57" strike="noStrike" u="none">
                <a:solidFill>
                  <a:srgbClr val="000000"/>
                </a:solidFill>
                <a:latin typeface="Montserrat"/>
                <a:ea typeface="Montserrat"/>
                <a:cs typeface="Montserrat"/>
                <a:sym typeface="Montserrat"/>
              </a:rPr>
              <a:t> su impacto pedagógico, permitiendo tomar decisiones informadas sobre su uso, adaptación o mejora. Esto fortalece el rol del docente como curador de contenidos digitales y promotor de experiencias de aprendizaje significativas.</a:t>
            </a:r>
          </a:p>
          <a:p>
            <a:pPr algn="just" marL="0" indent="0" lvl="0">
              <a:lnSpc>
                <a:spcPts val="4959"/>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574804" y="-5156849"/>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alphaModFix amt="5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536442"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4">
              <a:alphaModFix amt="7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941459">
            <a:off x="731136" y="6978372"/>
            <a:ext cx="2527747" cy="4114800"/>
          </a:xfrm>
          <a:custGeom>
            <a:avLst/>
            <a:gdLst/>
            <a:ahLst/>
            <a:cxnLst/>
            <a:rect r="r" b="b" t="t" l="l"/>
            <a:pathLst>
              <a:path h="4114800" w="2527747">
                <a:moveTo>
                  <a:pt x="2527748" y="0"/>
                </a:moveTo>
                <a:lnTo>
                  <a:pt x="0" y="0"/>
                </a:lnTo>
                <a:lnTo>
                  <a:pt x="0" y="4114800"/>
                </a:lnTo>
                <a:lnTo>
                  <a:pt x="2527748" y="4114800"/>
                </a:lnTo>
                <a:lnTo>
                  <a:pt x="2527748" y="0"/>
                </a:lnTo>
                <a:close/>
              </a:path>
            </a:pathLst>
          </a:custGeom>
          <a:blipFill>
            <a:blip r:embed="rId6">
              <a:alphaModFix amt="59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9019378">
            <a:off x="14602978" y="-609742"/>
            <a:ext cx="2527747" cy="4114800"/>
          </a:xfrm>
          <a:custGeom>
            <a:avLst/>
            <a:gdLst/>
            <a:ahLst/>
            <a:cxnLst/>
            <a:rect r="r" b="b" t="t" l="l"/>
            <a:pathLst>
              <a:path h="4114800" w="2527747">
                <a:moveTo>
                  <a:pt x="2527747" y="0"/>
                </a:moveTo>
                <a:lnTo>
                  <a:pt x="0" y="0"/>
                </a:lnTo>
                <a:lnTo>
                  <a:pt x="0" y="4114800"/>
                </a:lnTo>
                <a:lnTo>
                  <a:pt x="2527747" y="4114800"/>
                </a:lnTo>
                <a:lnTo>
                  <a:pt x="2527747" y="0"/>
                </a:lnTo>
                <a:close/>
              </a:path>
            </a:pathLst>
          </a:custGeom>
          <a:blipFill>
            <a:blip r:embed="rId8">
              <a:alphaModFix amt="90000"/>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1171348" y="505533"/>
            <a:ext cx="15551641" cy="1556766"/>
          </a:xfrm>
          <a:prstGeom prst="rect">
            <a:avLst/>
          </a:prstGeom>
        </p:spPr>
        <p:txBody>
          <a:bodyPr anchor="t" rtlCol="false" tIns="0" lIns="0" bIns="0" rIns="0">
            <a:spAutoFit/>
          </a:bodyPr>
          <a:lstStyle/>
          <a:p>
            <a:pPr algn="ctr">
              <a:lnSpc>
                <a:spcPts val="4031"/>
              </a:lnSpc>
            </a:pPr>
            <a:r>
              <a:rPr lang="en-US" sz="4199" spc="1112">
                <a:solidFill>
                  <a:srgbClr val="785741"/>
                </a:solidFill>
                <a:latin typeface="Questrial"/>
                <a:ea typeface="Questrial"/>
                <a:cs typeface="Questrial"/>
                <a:sym typeface="Questrial"/>
              </a:rPr>
              <a:t>¿QUÉ VENTAJAS TIENE EL MODELO REDISEÑADO FRENTE A OTROS MODELOS EXISTENTES EN EL MERCADO?</a:t>
            </a:r>
          </a:p>
        </p:txBody>
      </p:sp>
      <p:sp>
        <p:nvSpPr>
          <p:cNvPr name="TextBox 7" id="7"/>
          <p:cNvSpPr txBox="true"/>
          <p:nvPr/>
        </p:nvSpPr>
        <p:spPr>
          <a:xfrm rot="0">
            <a:off x="671605" y="2413146"/>
            <a:ext cx="16944790" cy="7531100"/>
          </a:xfrm>
          <a:prstGeom prst="rect">
            <a:avLst/>
          </a:prstGeom>
        </p:spPr>
        <p:txBody>
          <a:bodyPr anchor="t" rtlCol="false" tIns="0" lIns="0" bIns="0" rIns="0">
            <a:spAutoFit/>
          </a:bodyPr>
          <a:lstStyle/>
          <a:p>
            <a:pPr algn="just" marL="0" indent="0" lvl="0">
              <a:lnSpc>
                <a:spcPts val="3999"/>
              </a:lnSpc>
            </a:pPr>
            <a:r>
              <a:rPr lang="en-US" sz="2499" spc="-54">
                <a:solidFill>
                  <a:srgbClr val="000000"/>
                </a:solidFill>
                <a:latin typeface="Montserrat"/>
                <a:ea typeface="Montserrat"/>
                <a:cs typeface="Montserrat"/>
                <a:sym typeface="Montserrat"/>
              </a:rPr>
              <a:t>El modelo rediseñado presenta ventajas significativas frente a otros modelos existentes, ya que responde a necesidades específicas del contexto escolar colombiano y, en particular, al trabajo pedagógico con estudiantes de educación</a:t>
            </a:r>
            <a:r>
              <a:rPr lang="en-US" sz="2499" spc="-54" strike="noStrike" u="none">
                <a:solidFill>
                  <a:srgbClr val="000000"/>
                </a:solidFill>
                <a:latin typeface="Montserrat"/>
                <a:ea typeface="Montserrat"/>
                <a:cs typeface="Montserrat"/>
                <a:sym typeface="Montserrat"/>
              </a:rPr>
              <a:t> básica primaria. Una de sus principales fortalezas es que articula dimensiones pedagógicas, técnicas y contextuales, lo cual le otorg</a:t>
            </a:r>
            <a:r>
              <a:rPr lang="en-US" sz="2499" spc="-54" strike="noStrike" u="none">
                <a:solidFill>
                  <a:srgbClr val="000000"/>
                </a:solidFill>
                <a:latin typeface="Montserrat"/>
                <a:ea typeface="Montserrat"/>
                <a:cs typeface="Montserrat"/>
                <a:sym typeface="Montserrat"/>
              </a:rPr>
              <a:t>a</a:t>
            </a:r>
            <a:r>
              <a:rPr lang="en-US" sz="2499" spc="-54" strike="noStrike" u="none">
                <a:solidFill>
                  <a:srgbClr val="000000"/>
                </a:solidFill>
                <a:latin typeface="Montserrat"/>
                <a:ea typeface="Montserrat"/>
                <a:cs typeface="Montserrat"/>
                <a:sym typeface="Montserrat"/>
              </a:rPr>
              <a:t> mayor pertinencia en comparación con modelos más generales como LORI, que aunque es robusto, puede resultar limitado cuando se aplica a niveles escolares iniciales.</a:t>
            </a:r>
          </a:p>
          <a:p>
            <a:pPr algn="just" marL="0" indent="0" lvl="0">
              <a:lnSpc>
                <a:spcPts val="3999"/>
              </a:lnSpc>
            </a:pPr>
            <a:r>
              <a:rPr lang="en-US" sz="2499" spc="-54" strike="noStrike" u="none">
                <a:solidFill>
                  <a:srgbClr val="000000"/>
                </a:solidFill>
                <a:latin typeface="Montserrat"/>
                <a:ea typeface="Montserrat"/>
                <a:cs typeface="Montserrat"/>
                <a:sym typeface="Montserrat"/>
              </a:rPr>
              <a:t>Otra ventaja destacada es la inclusión de criterios de accesibilidad e inclusión, lo cual es poco frecuente en muchos modelos tradicionales. Esto garantiza que los recursos evaluados sean aptos para estudiantes con diferentes capacidades y estilos de aprendizaje, favoreciendo una educación más equitativa. Además, al incorporar la dimensión de pertinencia curricular, el modelo permite verificar si el recurso se alinea con los lineamientos del Ministerio de Educación Nacional, algo que no siempre es considerado en los modelos de evaluación internacionales.</a:t>
            </a:r>
          </a:p>
          <a:p>
            <a:pPr algn="just" marL="0" indent="0" lvl="0">
              <a:lnSpc>
                <a:spcPts val="3999"/>
              </a:lnSpc>
            </a:pPr>
            <a:r>
              <a:rPr lang="en-US" sz="2499" spc="-54" strike="noStrike" u="none">
                <a:solidFill>
                  <a:srgbClr val="000000"/>
                </a:solidFill>
                <a:latin typeface="Montserrat"/>
                <a:ea typeface="Montserrat"/>
                <a:cs typeface="Montserrat"/>
                <a:sym typeface="Montserrat"/>
              </a:rPr>
              <a:t>Por otra parte, su estructura sencilla y su escala de valoración tipo Likert modificada lo convierten en una herramienta práctica y funcional, fácilmente aplicable por docentes sin necesidad de formación técnica especializada.</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574804" y="-5156849"/>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alphaModFix amt="5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536442"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4">
              <a:alphaModFix amt="7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941459">
            <a:off x="731136" y="6978372"/>
            <a:ext cx="2527747" cy="4114800"/>
          </a:xfrm>
          <a:custGeom>
            <a:avLst/>
            <a:gdLst/>
            <a:ahLst/>
            <a:cxnLst/>
            <a:rect r="r" b="b" t="t" l="l"/>
            <a:pathLst>
              <a:path h="4114800" w="2527747">
                <a:moveTo>
                  <a:pt x="2527748" y="0"/>
                </a:moveTo>
                <a:lnTo>
                  <a:pt x="0" y="0"/>
                </a:lnTo>
                <a:lnTo>
                  <a:pt x="0" y="4114800"/>
                </a:lnTo>
                <a:lnTo>
                  <a:pt x="2527748" y="4114800"/>
                </a:lnTo>
                <a:lnTo>
                  <a:pt x="2527748" y="0"/>
                </a:lnTo>
                <a:close/>
              </a:path>
            </a:pathLst>
          </a:custGeom>
          <a:blipFill>
            <a:blip r:embed="rId6">
              <a:alphaModFix amt="59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9019378">
            <a:off x="14602978" y="-609742"/>
            <a:ext cx="2527747" cy="4114800"/>
          </a:xfrm>
          <a:custGeom>
            <a:avLst/>
            <a:gdLst/>
            <a:ahLst/>
            <a:cxnLst/>
            <a:rect r="r" b="b" t="t" l="l"/>
            <a:pathLst>
              <a:path h="4114800" w="2527747">
                <a:moveTo>
                  <a:pt x="2527747" y="0"/>
                </a:moveTo>
                <a:lnTo>
                  <a:pt x="0" y="0"/>
                </a:lnTo>
                <a:lnTo>
                  <a:pt x="0" y="4114800"/>
                </a:lnTo>
                <a:lnTo>
                  <a:pt x="2527747" y="4114800"/>
                </a:lnTo>
                <a:lnTo>
                  <a:pt x="2527747" y="0"/>
                </a:lnTo>
                <a:close/>
              </a:path>
            </a:pathLst>
          </a:custGeom>
          <a:blipFill>
            <a:blip r:embed="rId8">
              <a:alphaModFix amt="80000"/>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1279633" y="353934"/>
            <a:ext cx="15096843" cy="2566416"/>
          </a:xfrm>
          <a:prstGeom prst="rect">
            <a:avLst/>
          </a:prstGeom>
        </p:spPr>
        <p:txBody>
          <a:bodyPr anchor="t" rtlCol="false" tIns="0" lIns="0" bIns="0" rIns="0">
            <a:spAutoFit/>
          </a:bodyPr>
          <a:lstStyle/>
          <a:p>
            <a:pPr algn="ctr">
              <a:lnSpc>
                <a:spcPts val="4031"/>
              </a:lnSpc>
            </a:pPr>
            <a:r>
              <a:rPr lang="en-US" sz="4199" spc="1112">
                <a:solidFill>
                  <a:srgbClr val="785741"/>
                </a:solidFill>
                <a:latin typeface="Questrial"/>
                <a:ea typeface="Questrial"/>
                <a:cs typeface="Questrial"/>
                <a:sym typeface="Questrial"/>
              </a:rPr>
              <a:t>¿QUÉ ELEMENTOS TÉCNICOS, PEDAGÓGICOS Y COMUNICATIVOS DEBEN SER MEJORADOS EN EL MODELO REDISEÑADO?</a:t>
            </a:r>
          </a:p>
          <a:p>
            <a:pPr algn="ctr">
              <a:lnSpc>
                <a:spcPts val="4031"/>
              </a:lnSpc>
            </a:pPr>
          </a:p>
        </p:txBody>
      </p:sp>
      <p:sp>
        <p:nvSpPr>
          <p:cNvPr name="TextBox 7" id="7"/>
          <p:cNvSpPr txBox="true"/>
          <p:nvPr/>
        </p:nvSpPr>
        <p:spPr>
          <a:xfrm rot="0">
            <a:off x="671605" y="2659095"/>
            <a:ext cx="16944790" cy="1473200"/>
          </a:xfrm>
          <a:prstGeom prst="rect">
            <a:avLst/>
          </a:prstGeom>
        </p:spPr>
        <p:txBody>
          <a:bodyPr anchor="t" rtlCol="false" tIns="0" lIns="0" bIns="0" rIns="0">
            <a:spAutoFit/>
          </a:bodyPr>
          <a:lstStyle/>
          <a:p>
            <a:pPr algn="just" marL="0" indent="0" lvl="0">
              <a:lnSpc>
                <a:spcPts val="3999"/>
              </a:lnSpc>
            </a:pPr>
            <a:r>
              <a:rPr lang="en-US" sz="2499" spc="-54">
                <a:solidFill>
                  <a:srgbClr val="000000"/>
                </a:solidFill>
                <a:latin typeface="Montserrat"/>
                <a:ea typeface="Montserrat"/>
                <a:cs typeface="Montserrat"/>
                <a:sym typeface="Montserrat"/>
              </a:rPr>
              <a:t>Aunque el modelo rediseñado representa un avance significativo en la evaluación contextualizada de Recursos Educativos Dig</a:t>
            </a:r>
            <a:r>
              <a:rPr lang="en-US" sz="2499" spc="-54" strike="noStrike" u="none">
                <a:solidFill>
                  <a:srgbClr val="000000"/>
                </a:solidFill>
                <a:latin typeface="Montserrat"/>
                <a:ea typeface="Montserrat"/>
                <a:cs typeface="Montserrat"/>
                <a:sym typeface="Montserrat"/>
              </a:rPr>
              <a:t>itales (RED), existen algunos aspectos que podrían ser fortalecidos para incrementar su efectividad y aplicabilidad. </a:t>
            </a:r>
          </a:p>
        </p:txBody>
      </p:sp>
      <p:sp>
        <p:nvSpPr>
          <p:cNvPr name="TextBox 8" id="8"/>
          <p:cNvSpPr txBox="true"/>
          <p:nvPr/>
        </p:nvSpPr>
        <p:spPr>
          <a:xfrm rot="0">
            <a:off x="661512" y="4379945"/>
            <a:ext cx="2953823" cy="327808"/>
          </a:xfrm>
          <a:prstGeom prst="rect">
            <a:avLst/>
          </a:prstGeom>
        </p:spPr>
        <p:txBody>
          <a:bodyPr anchor="t" rtlCol="false" tIns="0" lIns="0" bIns="0" rIns="0">
            <a:spAutoFit/>
          </a:bodyPr>
          <a:lstStyle/>
          <a:p>
            <a:pPr algn="ctr" marL="0" indent="0" lvl="0">
              <a:lnSpc>
                <a:spcPts val="2673"/>
              </a:lnSpc>
              <a:spcBef>
                <a:spcPct val="0"/>
              </a:spcBef>
            </a:pPr>
            <a:r>
              <a:rPr lang="en-US" b="true" sz="2191" spc="734">
                <a:solidFill>
                  <a:srgbClr val="000000"/>
                </a:solidFill>
                <a:latin typeface="Montserrat Bold"/>
                <a:ea typeface="Montserrat Bold"/>
                <a:cs typeface="Montserrat Bold"/>
                <a:sym typeface="Montserrat Bold"/>
              </a:rPr>
              <a:t>TECNICOS</a:t>
            </a:r>
          </a:p>
        </p:txBody>
      </p:sp>
      <p:sp>
        <p:nvSpPr>
          <p:cNvPr name="AutoShape 9" id="9"/>
          <p:cNvSpPr/>
          <p:nvPr/>
        </p:nvSpPr>
        <p:spPr>
          <a:xfrm>
            <a:off x="661512" y="4790339"/>
            <a:ext cx="2953823" cy="0"/>
          </a:xfrm>
          <a:prstGeom prst="line">
            <a:avLst/>
          </a:prstGeom>
          <a:ln cap="rnd" w="19050">
            <a:solidFill>
              <a:srgbClr val="8EA19B"/>
            </a:solidFill>
            <a:prstDash val="solid"/>
            <a:headEnd type="none" len="sm" w="sm"/>
            <a:tailEnd type="none" len="sm" w="sm"/>
          </a:ln>
        </p:spPr>
      </p:sp>
      <p:sp>
        <p:nvSpPr>
          <p:cNvPr name="TextBox 10" id="10"/>
          <p:cNvSpPr txBox="true"/>
          <p:nvPr/>
        </p:nvSpPr>
        <p:spPr>
          <a:xfrm rot="0">
            <a:off x="661512" y="5018939"/>
            <a:ext cx="16954883" cy="1625600"/>
          </a:xfrm>
          <a:prstGeom prst="rect">
            <a:avLst/>
          </a:prstGeom>
        </p:spPr>
        <p:txBody>
          <a:bodyPr anchor="t" rtlCol="false" tIns="0" lIns="0" bIns="0" rIns="0">
            <a:spAutoFit/>
          </a:bodyPr>
          <a:lstStyle/>
          <a:p>
            <a:pPr algn="just" marL="0" indent="0" lvl="0">
              <a:lnSpc>
                <a:spcPts val="3249"/>
              </a:lnSpc>
            </a:pPr>
            <a:r>
              <a:rPr lang="en-US" sz="2499">
                <a:solidFill>
                  <a:srgbClr val="000000"/>
                </a:solidFill>
                <a:latin typeface="Montserrat"/>
                <a:ea typeface="Montserrat"/>
                <a:cs typeface="Montserrat"/>
                <a:sym typeface="Montserrat"/>
              </a:rPr>
              <a:t>U</a:t>
            </a:r>
            <a:r>
              <a:rPr lang="en-US" sz="2499">
                <a:solidFill>
                  <a:srgbClr val="000000"/>
                </a:solidFill>
                <a:latin typeface="Montserrat"/>
                <a:ea typeface="Montserrat"/>
                <a:cs typeface="Montserrat"/>
                <a:sym typeface="Montserrat"/>
              </a:rPr>
              <a:t>no de los elementos a mejorar es la incorporación de herramientas digitales automatizadas que permitan aplicar la evaluación de manera más ágil y sistematizada, facilitando el análisis comparativo entre varios recursos. Asimismo, se podría integrar una rúbrica interactiva o una plataforma de evaluación que apoye el procesamiento de resultados y genere reportes automáticos para los docentes.</a:t>
            </a:r>
          </a:p>
        </p:txBody>
      </p:sp>
      <p:sp>
        <p:nvSpPr>
          <p:cNvPr name="TextBox 11" id="11"/>
          <p:cNvSpPr txBox="true"/>
          <p:nvPr/>
        </p:nvSpPr>
        <p:spPr>
          <a:xfrm rot="0">
            <a:off x="508006" y="6977914"/>
            <a:ext cx="3413614" cy="327808"/>
          </a:xfrm>
          <a:prstGeom prst="rect">
            <a:avLst/>
          </a:prstGeom>
        </p:spPr>
        <p:txBody>
          <a:bodyPr anchor="t" rtlCol="false" tIns="0" lIns="0" bIns="0" rIns="0">
            <a:spAutoFit/>
          </a:bodyPr>
          <a:lstStyle/>
          <a:p>
            <a:pPr algn="ctr" marL="0" indent="0" lvl="0">
              <a:lnSpc>
                <a:spcPts val="2673"/>
              </a:lnSpc>
              <a:spcBef>
                <a:spcPct val="0"/>
              </a:spcBef>
            </a:pPr>
            <a:r>
              <a:rPr lang="en-US" b="true" sz="2191" spc="734">
                <a:solidFill>
                  <a:srgbClr val="000000"/>
                </a:solidFill>
                <a:latin typeface="Montserrat Bold"/>
                <a:ea typeface="Montserrat Bold"/>
                <a:cs typeface="Montserrat Bold"/>
                <a:sym typeface="Montserrat Bold"/>
              </a:rPr>
              <a:t>PEDAGÓGICOS</a:t>
            </a:r>
          </a:p>
        </p:txBody>
      </p:sp>
      <p:sp>
        <p:nvSpPr>
          <p:cNvPr name="AutoShape 12" id="12"/>
          <p:cNvSpPr/>
          <p:nvPr/>
        </p:nvSpPr>
        <p:spPr>
          <a:xfrm flipV="true">
            <a:off x="508006" y="7305722"/>
            <a:ext cx="3321992" cy="82586"/>
          </a:xfrm>
          <a:prstGeom prst="line">
            <a:avLst/>
          </a:prstGeom>
          <a:ln cap="rnd" w="19050">
            <a:solidFill>
              <a:srgbClr val="8EA19B"/>
            </a:solidFill>
            <a:prstDash val="solid"/>
            <a:headEnd type="none" len="sm" w="sm"/>
            <a:tailEnd type="none" len="sm" w="sm"/>
          </a:ln>
        </p:spPr>
      </p:sp>
      <p:sp>
        <p:nvSpPr>
          <p:cNvPr name="TextBox 13" id="13"/>
          <p:cNvSpPr txBox="true"/>
          <p:nvPr/>
        </p:nvSpPr>
        <p:spPr>
          <a:xfrm rot="0">
            <a:off x="661512" y="7603225"/>
            <a:ext cx="16954883" cy="2444750"/>
          </a:xfrm>
          <a:prstGeom prst="rect">
            <a:avLst/>
          </a:prstGeom>
        </p:spPr>
        <p:txBody>
          <a:bodyPr anchor="t" rtlCol="false" tIns="0" lIns="0" bIns="0" rIns="0">
            <a:spAutoFit/>
          </a:bodyPr>
          <a:lstStyle/>
          <a:p>
            <a:pPr algn="just" marL="0" indent="0" lvl="0">
              <a:lnSpc>
                <a:spcPts val="3249"/>
              </a:lnSpc>
            </a:pPr>
            <a:r>
              <a:rPr lang="en-US" sz="2499">
                <a:solidFill>
                  <a:srgbClr val="000000"/>
                </a:solidFill>
                <a:latin typeface="Montserrat"/>
                <a:ea typeface="Montserrat"/>
                <a:cs typeface="Montserrat"/>
                <a:sym typeface="Montserrat"/>
              </a:rPr>
              <a:t>Se</a:t>
            </a:r>
            <a:r>
              <a:rPr lang="en-US" sz="2499">
                <a:solidFill>
                  <a:srgbClr val="000000"/>
                </a:solidFill>
                <a:latin typeface="Montserrat"/>
                <a:ea typeface="Montserrat"/>
                <a:cs typeface="Montserrat"/>
                <a:sym typeface="Montserrat"/>
              </a:rPr>
              <a:t> recomienda ampliar la dimensión de impacto en el aprendizaje con indicadores más específicos relacionados con las competencias del área evaluada, en este caso, matemáticas. Esto permitiría evidenciar con mayor claridad cómo el recurso contribuye al desarrollo de habilidades como la resolución de problemas, el pensamiento lógico o la comprensión conceptual. También sería pertinente incluir criterios que valoren la capacidad del RED para promover el trabajo colaborativo o la metacognición, elementos clave en el aprendizaje actual.</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574804" y="-5156849"/>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alphaModFix amt="59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536442"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4">
              <a:alphaModFix amt="70000"/>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941459">
            <a:off x="731136" y="6978372"/>
            <a:ext cx="2527747" cy="4114800"/>
          </a:xfrm>
          <a:custGeom>
            <a:avLst/>
            <a:gdLst/>
            <a:ahLst/>
            <a:cxnLst/>
            <a:rect r="r" b="b" t="t" l="l"/>
            <a:pathLst>
              <a:path h="4114800" w="2527747">
                <a:moveTo>
                  <a:pt x="2527748" y="0"/>
                </a:moveTo>
                <a:lnTo>
                  <a:pt x="0" y="0"/>
                </a:lnTo>
                <a:lnTo>
                  <a:pt x="0" y="4114800"/>
                </a:lnTo>
                <a:lnTo>
                  <a:pt x="2527748" y="4114800"/>
                </a:lnTo>
                <a:lnTo>
                  <a:pt x="2527748" y="0"/>
                </a:lnTo>
                <a:close/>
              </a:path>
            </a:pathLst>
          </a:custGeom>
          <a:blipFill>
            <a:blip r:embed="rId6">
              <a:alphaModFix amt="59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9019378">
            <a:off x="14602978" y="-609742"/>
            <a:ext cx="2527747" cy="4114800"/>
          </a:xfrm>
          <a:custGeom>
            <a:avLst/>
            <a:gdLst/>
            <a:ahLst/>
            <a:cxnLst/>
            <a:rect r="r" b="b" t="t" l="l"/>
            <a:pathLst>
              <a:path h="4114800" w="2527747">
                <a:moveTo>
                  <a:pt x="2527747" y="0"/>
                </a:moveTo>
                <a:lnTo>
                  <a:pt x="0" y="0"/>
                </a:lnTo>
                <a:lnTo>
                  <a:pt x="0" y="4114800"/>
                </a:lnTo>
                <a:lnTo>
                  <a:pt x="2527747" y="4114800"/>
                </a:lnTo>
                <a:lnTo>
                  <a:pt x="2527747" y="0"/>
                </a:lnTo>
                <a:close/>
              </a:path>
            </a:pathLst>
          </a:custGeom>
          <a:blipFill>
            <a:blip r:embed="rId8">
              <a:alphaModFix amt="80000"/>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1301290" y="1114425"/>
            <a:ext cx="15096843" cy="2566416"/>
          </a:xfrm>
          <a:prstGeom prst="rect">
            <a:avLst/>
          </a:prstGeom>
        </p:spPr>
        <p:txBody>
          <a:bodyPr anchor="t" rtlCol="false" tIns="0" lIns="0" bIns="0" rIns="0">
            <a:spAutoFit/>
          </a:bodyPr>
          <a:lstStyle/>
          <a:p>
            <a:pPr algn="ctr">
              <a:lnSpc>
                <a:spcPts val="4031"/>
              </a:lnSpc>
            </a:pPr>
            <a:r>
              <a:rPr lang="en-US" sz="4199" spc="1112">
                <a:solidFill>
                  <a:srgbClr val="785741"/>
                </a:solidFill>
                <a:latin typeface="Questrial"/>
                <a:ea typeface="Questrial"/>
                <a:cs typeface="Questrial"/>
                <a:sym typeface="Questrial"/>
              </a:rPr>
              <a:t>¿QUÉ ELEMENTOS TÉCNICOS, PEDAGÓGICOS Y COMUNICATIVOS DEBEN SER MEJORADOS EN EL MODELO REDISEÑADO?</a:t>
            </a:r>
          </a:p>
          <a:p>
            <a:pPr algn="ctr">
              <a:lnSpc>
                <a:spcPts val="4031"/>
              </a:lnSpc>
            </a:pPr>
          </a:p>
        </p:txBody>
      </p:sp>
      <p:sp>
        <p:nvSpPr>
          <p:cNvPr name="TextBox 7" id="7"/>
          <p:cNvSpPr txBox="true"/>
          <p:nvPr/>
        </p:nvSpPr>
        <p:spPr>
          <a:xfrm rot="0">
            <a:off x="661512" y="4379945"/>
            <a:ext cx="3502248" cy="327808"/>
          </a:xfrm>
          <a:prstGeom prst="rect">
            <a:avLst/>
          </a:prstGeom>
        </p:spPr>
        <p:txBody>
          <a:bodyPr anchor="t" rtlCol="false" tIns="0" lIns="0" bIns="0" rIns="0">
            <a:spAutoFit/>
          </a:bodyPr>
          <a:lstStyle/>
          <a:p>
            <a:pPr algn="ctr" marL="0" indent="0" lvl="0">
              <a:lnSpc>
                <a:spcPts val="2673"/>
              </a:lnSpc>
              <a:spcBef>
                <a:spcPct val="0"/>
              </a:spcBef>
            </a:pPr>
            <a:r>
              <a:rPr lang="en-US" b="true" sz="2191" spc="734">
                <a:solidFill>
                  <a:srgbClr val="000000"/>
                </a:solidFill>
                <a:latin typeface="Montserrat Bold"/>
                <a:ea typeface="Montserrat Bold"/>
                <a:cs typeface="Montserrat Bold"/>
                <a:sym typeface="Montserrat Bold"/>
              </a:rPr>
              <a:t>COMUNICATIVO</a:t>
            </a:r>
          </a:p>
        </p:txBody>
      </p:sp>
      <p:sp>
        <p:nvSpPr>
          <p:cNvPr name="AutoShape 8" id="8"/>
          <p:cNvSpPr/>
          <p:nvPr/>
        </p:nvSpPr>
        <p:spPr>
          <a:xfrm>
            <a:off x="661512" y="4790339"/>
            <a:ext cx="3502248" cy="0"/>
          </a:xfrm>
          <a:prstGeom prst="line">
            <a:avLst/>
          </a:prstGeom>
          <a:ln cap="rnd" w="19050">
            <a:solidFill>
              <a:srgbClr val="8EA19B"/>
            </a:solidFill>
            <a:prstDash val="solid"/>
            <a:headEnd type="none" len="sm" w="sm"/>
            <a:tailEnd type="none" len="sm" w="sm"/>
          </a:ln>
        </p:spPr>
      </p:sp>
      <p:sp>
        <p:nvSpPr>
          <p:cNvPr name="TextBox 9" id="9"/>
          <p:cNvSpPr txBox="true"/>
          <p:nvPr/>
        </p:nvSpPr>
        <p:spPr>
          <a:xfrm rot="0">
            <a:off x="661512" y="5018939"/>
            <a:ext cx="16954883" cy="2444750"/>
          </a:xfrm>
          <a:prstGeom prst="rect">
            <a:avLst/>
          </a:prstGeom>
        </p:spPr>
        <p:txBody>
          <a:bodyPr anchor="t" rtlCol="false" tIns="0" lIns="0" bIns="0" rIns="0">
            <a:spAutoFit/>
          </a:bodyPr>
          <a:lstStyle/>
          <a:p>
            <a:pPr algn="just" marL="0" indent="0" lvl="0">
              <a:lnSpc>
                <a:spcPts val="3249"/>
              </a:lnSpc>
            </a:pPr>
            <a:r>
              <a:rPr lang="en-US" sz="2499">
                <a:solidFill>
                  <a:srgbClr val="000000"/>
                </a:solidFill>
                <a:latin typeface="Montserrat"/>
                <a:ea typeface="Montserrat"/>
                <a:cs typeface="Montserrat"/>
                <a:sym typeface="Montserrat"/>
              </a:rPr>
              <a:t>se</a:t>
            </a:r>
            <a:r>
              <a:rPr lang="en-US" sz="2499">
                <a:solidFill>
                  <a:srgbClr val="000000"/>
                </a:solidFill>
                <a:latin typeface="Montserrat"/>
                <a:ea typeface="Montserrat"/>
                <a:cs typeface="Montserrat"/>
                <a:sym typeface="Montserrat"/>
              </a:rPr>
              <a:t> identifica la necesidad de mejorar la redacción de algunos criterios e indicadores, buscando que el lenguaje sea aún más claro, directo y comprensible para todos los docentes, sin importar su nivel de familiaridad con modelos de evaluación. Asimismo, se podría fortalecer la presentación visual del instrumento, por ejemplo, incorporando íconos, colores o ejemplos gráficos que ayuden a interpretar los niveles de la escala de manera más intuitiva.</a:t>
            </a:r>
          </a:p>
          <a:p>
            <a:pPr algn="just" marL="0" indent="0" lvl="0">
              <a:lnSpc>
                <a:spcPts val="3249"/>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3759203" y="2644474"/>
            <a:ext cx="10131866"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09579" y="8087927"/>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5194742" y="-132932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1780621">
            <a:off x="157312" y="6907697"/>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1638896">
            <a:off x="-5098717" y="-631229"/>
            <a:ext cx="8694690" cy="3888898"/>
          </a:xfrm>
          <a:custGeom>
            <a:avLst/>
            <a:gdLst/>
            <a:ahLst/>
            <a:cxnLst/>
            <a:rect r="r" b="b" t="t" l="l"/>
            <a:pathLst>
              <a:path h="3888898" w="8694690">
                <a:moveTo>
                  <a:pt x="8694691" y="0"/>
                </a:moveTo>
                <a:lnTo>
                  <a:pt x="0" y="0"/>
                </a:lnTo>
                <a:lnTo>
                  <a:pt x="0" y="3888898"/>
                </a:lnTo>
                <a:lnTo>
                  <a:pt x="8694691" y="3888898"/>
                </a:lnTo>
                <a:lnTo>
                  <a:pt x="869469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301940" y="559531"/>
            <a:ext cx="11424236" cy="782169"/>
          </a:xfrm>
          <a:prstGeom prst="rect">
            <a:avLst/>
          </a:prstGeom>
        </p:spPr>
        <p:txBody>
          <a:bodyPr anchor="t" rtlCol="false" tIns="0" lIns="0" bIns="0" rIns="0">
            <a:spAutoFit/>
          </a:bodyPr>
          <a:lstStyle/>
          <a:p>
            <a:pPr algn="ctr">
              <a:lnSpc>
                <a:spcPts val="5735"/>
              </a:lnSpc>
            </a:pPr>
            <a:r>
              <a:rPr lang="en-US" sz="5974" spc="1583">
                <a:solidFill>
                  <a:srgbClr val="8EA19B"/>
                </a:solidFill>
                <a:latin typeface="Questrial"/>
                <a:ea typeface="Questrial"/>
                <a:cs typeface="Questrial"/>
                <a:sym typeface="Questrial"/>
              </a:rPr>
              <a:t>CONCLUSIONES</a:t>
            </a:r>
          </a:p>
        </p:txBody>
      </p:sp>
      <p:sp>
        <p:nvSpPr>
          <p:cNvPr name="TextBox 9" id="9"/>
          <p:cNvSpPr txBox="true"/>
          <p:nvPr/>
        </p:nvSpPr>
        <p:spPr>
          <a:xfrm rot="0">
            <a:off x="3473787" y="1697455"/>
            <a:ext cx="11006942" cy="947019"/>
          </a:xfrm>
          <a:prstGeom prst="rect">
            <a:avLst/>
          </a:prstGeom>
        </p:spPr>
        <p:txBody>
          <a:bodyPr anchor="t" rtlCol="false" tIns="0" lIns="0" bIns="0" rIns="0">
            <a:spAutoFit/>
          </a:bodyPr>
          <a:lstStyle/>
          <a:p>
            <a:pPr algn="ctr">
              <a:lnSpc>
                <a:spcPts val="7027"/>
              </a:lnSpc>
            </a:pPr>
            <a:r>
              <a:rPr lang="en-US" sz="7320" spc="3030">
                <a:solidFill>
                  <a:srgbClr val="D1AB71"/>
                </a:solidFill>
                <a:latin typeface="Questrial"/>
                <a:ea typeface="Questrial"/>
                <a:cs typeface="Questrial"/>
                <a:sym typeface="Questrial"/>
              </a:rPr>
              <a:t>OBTENIDAS</a:t>
            </a:r>
          </a:p>
        </p:txBody>
      </p:sp>
      <p:sp>
        <p:nvSpPr>
          <p:cNvPr name="Freeform 10" id="10"/>
          <p:cNvSpPr/>
          <p:nvPr/>
        </p:nvSpPr>
        <p:spPr>
          <a:xfrm flipH="false" flipV="false" rot="10427096">
            <a:off x="-2318402" y="2831829"/>
            <a:ext cx="4271644" cy="4407888"/>
          </a:xfrm>
          <a:custGeom>
            <a:avLst/>
            <a:gdLst/>
            <a:ahLst/>
            <a:cxnLst/>
            <a:rect r="r" b="b" t="t" l="l"/>
            <a:pathLst>
              <a:path h="4407888" w="4271644">
                <a:moveTo>
                  <a:pt x="0" y="0"/>
                </a:moveTo>
                <a:lnTo>
                  <a:pt x="4271644" y="0"/>
                </a:lnTo>
                <a:lnTo>
                  <a:pt x="4271644" y="4407888"/>
                </a:lnTo>
                <a:lnTo>
                  <a:pt x="0" y="44078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2872684" y="3020991"/>
            <a:ext cx="14582277" cy="3167302"/>
          </a:xfrm>
          <a:prstGeom prst="rect">
            <a:avLst/>
          </a:prstGeom>
        </p:spPr>
        <p:txBody>
          <a:bodyPr anchor="t" rtlCol="false" tIns="0" lIns="0" bIns="0" rIns="0">
            <a:spAutoFit/>
          </a:bodyPr>
          <a:lstStyle/>
          <a:p>
            <a:pPr algn="just">
              <a:lnSpc>
                <a:spcPts val="3673"/>
              </a:lnSpc>
            </a:pPr>
            <a:r>
              <a:rPr lang="en-US" sz="2281" spc="50">
                <a:solidFill>
                  <a:srgbClr val="000000"/>
                </a:solidFill>
                <a:latin typeface="Montserrat"/>
                <a:ea typeface="Montserrat"/>
                <a:cs typeface="Montserrat"/>
                <a:sym typeface="Montserrat"/>
              </a:rPr>
              <a:t>A partir de la aplicación del modelo rediseñado a los dos RED seleccionados, se concluye que la evaluación de estos materiales requiere herramientas adaptadas al contexto educativo específico. El modelo basado en LORI, ajustado para nivel de básica primaria, demostró ser eficaz para analizar no solo la calidad técnica y pedagógica de los recursos, sino también su pertinencia curricular, adecuación al nivel cognitivo de los estudiantes y potencial para facilitar aprendizajes significativos.</a:t>
            </a:r>
          </a:p>
          <a:p>
            <a:pPr algn="just" marL="0" indent="0" lvl="0">
              <a:lnSpc>
                <a:spcPts val="3673"/>
              </a:lnSpc>
            </a:pPr>
          </a:p>
        </p:txBody>
      </p:sp>
      <p:sp>
        <p:nvSpPr>
          <p:cNvPr name="TextBox 12" id="12"/>
          <p:cNvSpPr txBox="true"/>
          <p:nvPr/>
        </p:nvSpPr>
        <p:spPr>
          <a:xfrm rot="0">
            <a:off x="876157" y="3522745"/>
            <a:ext cx="1989123" cy="977113"/>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1</a:t>
            </a:r>
          </a:p>
        </p:txBody>
      </p:sp>
      <p:sp>
        <p:nvSpPr>
          <p:cNvPr name="TextBox 13" id="13"/>
          <p:cNvSpPr txBox="true"/>
          <p:nvPr/>
        </p:nvSpPr>
        <p:spPr>
          <a:xfrm rot="0">
            <a:off x="2872684" y="6102568"/>
            <a:ext cx="14582277" cy="36245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El análisis evidenció que ambos recursos, aunque útiles, presentan oportunidades de mejora. El recurso del repositorio Colombia Aprende se destaca por su alineación con el currículo y adecuación al nivel educativo, pero necesita fortalecer su diseño inclusivo y su nivel de interactividad. Por su parte, el video de YouTube, aunque didáctico y accesible, requiere una mayor adaptación didáctica y participación activa del estudiante para impactar de forma más directa en su aprendizaje. Estas observaciones reafirman la necesidad de contar con modelos de evaluación sensibles al entorno escolar y a la diversidad del estudiantado.</a:t>
            </a:r>
          </a:p>
          <a:p>
            <a:pPr algn="just" marL="0" indent="0" lvl="0">
              <a:lnSpc>
                <a:spcPts val="3673"/>
              </a:lnSpc>
            </a:pPr>
          </a:p>
        </p:txBody>
      </p:sp>
      <p:sp>
        <p:nvSpPr>
          <p:cNvPr name="TextBox 14" id="14"/>
          <p:cNvSpPr txBox="true"/>
          <p:nvPr/>
        </p:nvSpPr>
        <p:spPr>
          <a:xfrm rot="0">
            <a:off x="876157" y="6604322"/>
            <a:ext cx="1989123" cy="980288"/>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2</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3759203" y="2644474"/>
            <a:ext cx="10131866"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09579" y="8087927"/>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5194742" y="-132932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1780621">
            <a:off x="157312" y="6907697"/>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1638896">
            <a:off x="-5098717" y="-631229"/>
            <a:ext cx="8694690" cy="3888898"/>
          </a:xfrm>
          <a:custGeom>
            <a:avLst/>
            <a:gdLst/>
            <a:ahLst/>
            <a:cxnLst/>
            <a:rect r="r" b="b" t="t" l="l"/>
            <a:pathLst>
              <a:path h="3888898" w="8694690">
                <a:moveTo>
                  <a:pt x="8694691" y="0"/>
                </a:moveTo>
                <a:lnTo>
                  <a:pt x="0" y="0"/>
                </a:lnTo>
                <a:lnTo>
                  <a:pt x="0" y="3888898"/>
                </a:lnTo>
                <a:lnTo>
                  <a:pt x="8694691" y="3888898"/>
                </a:lnTo>
                <a:lnTo>
                  <a:pt x="869469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301940" y="559531"/>
            <a:ext cx="11424236" cy="782169"/>
          </a:xfrm>
          <a:prstGeom prst="rect">
            <a:avLst/>
          </a:prstGeom>
        </p:spPr>
        <p:txBody>
          <a:bodyPr anchor="t" rtlCol="false" tIns="0" lIns="0" bIns="0" rIns="0">
            <a:spAutoFit/>
          </a:bodyPr>
          <a:lstStyle/>
          <a:p>
            <a:pPr algn="ctr">
              <a:lnSpc>
                <a:spcPts val="5735"/>
              </a:lnSpc>
            </a:pPr>
            <a:r>
              <a:rPr lang="en-US" sz="5974" spc="1583">
                <a:solidFill>
                  <a:srgbClr val="8EA19B"/>
                </a:solidFill>
                <a:latin typeface="Questrial"/>
                <a:ea typeface="Questrial"/>
                <a:cs typeface="Questrial"/>
                <a:sym typeface="Questrial"/>
              </a:rPr>
              <a:t>CONCLUSIONES</a:t>
            </a:r>
          </a:p>
        </p:txBody>
      </p:sp>
      <p:sp>
        <p:nvSpPr>
          <p:cNvPr name="TextBox 9" id="9"/>
          <p:cNvSpPr txBox="true"/>
          <p:nvPr/>
        </p:nvSpPr>
        <p:spPr>
          <a:xfrm rot="0">
            <a:off x="3473787" y="1697455"/>
            <a:ext cx="11006942" cy="947019"/>
          </a:xfrm>
          <a:prstGeom prst="rect">
            <a:avLst/>
          </a:prstGeom>
        </p:spPr>
        <p:txBody>
          <a:bodyPr anchor="t" rtlCol="false" tIns="0" lIns="0" bIns="0" rIns="0">
            <a:spAutoFit/>
          </a:bodyPr>
          <a:lstStyle/>
          <a:p>
            <a:pPr algn="ctr">
              <a:lnSpc>
                <a:spcPts val="7027"/>
              </a:lnSpc>
            </a:pPr>
            <a:r>
              <a:rPr lang="en-US" sz="7320" spc="3030">
                <a:solidFill>
                  <a:srgbClr val="D1AB71"/>
                </a:solidFill>
                <a:latin typeface="Questrial"/>
                <a:ea typeface="Questrial"/>
                <a:cs typeface="Questrial"/>
                <a:sym typeface="Questrial"/>
              </a:rPr>
              <a:t>OBTENIDAS</a:t>
            </a:r>
          </a:p>
        </p:txBody>
      </p:sp>
      <p:sp>
        <p:nvSpPr>
          <p:cNvPr name="Freeform 10" id="10"/>
          <p:cNvSpPr/>
          <p:nvPr/>
        </p:nvSpPr>
        <p:spPr>
          <a:xfrm flipH="false" flipV="false" rot="10427096">
            <a:off x="-2318402" y="2831829"/>
            <a:ext cx="4271644" cy="4407888"/>
          </a:xfrm>
          <a:custGeom>
            <a:avLst/>
            <a:gdLst/>
            <a:ahLst/>
            <a:cxnLst/>
            <a:rect r="r" b="b" t="t" l="l"/>
            <a:pathLst>
              <a:path h="4407888" w="4271644">
                <a:moveTo>
                  <a:pt x="0" y="0"/>
                </a:moveTo>
                <a:lnTo>
                  <a:pt x="4271644" y="0"/>
                </a:lnTo>
                <a:lnTo>
                  <a:pt x="4271644" y="4407888"/>
                </a:lnTo>
                <a:lnTo>
                  <a:pt x="0" y="44078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2872684" y="3792342"/>
            <a:ext cx="14582277" cy="1795702"/>
          </a:xfrm>
          <a:prstGeom prst="rect">
            <a:avLst/>
          </a:prstGeom>
        </p:spPr>
        <p:txBody>
          <a:bodyPr anchor="t" rtlCol="false" tIns="0" lIns="0" bIns="0" rIns="0">
            <a:spAutoFit/>
          </a:bodyPr>
          <a:lstStyle/>
          <a:p>
            <a:pPr algn="just">
              <a:lnSpc>
                <a:spcPts val="3673"/>
              </a:lnSpc>
            </a:pPr>
            <a:r>
              <a:rPr lang="en-US" sz="2281" spc="50">
                <a:solidFill>
                  <a:srgbClr val="000000"/>
                </a:solidFill>
                <a:latin typeface="Montserrat"/>
                <a:ea typeface="Montserrat"/>
                <a:cs typeface="Montserrat"/>
                <a:sym typeface="Montserrat"/>
              </a:rPr>
              <a:t>Se recomienda que los docentes adopten este tipo de modelos adaptados como guía para seleccionar y planificar el uso de RED en el aula, con criterios más claros y contextualizados. Así mismo, se sugiere a los desarrolladores de contenidos digitales considerar estos criterios para el diseño de materiales más inclusivos, pedagógicos y efectivos.</a:t>
            </a:r>
          </a:p>
        </p:txBody>
      </p:sp>
      <p:sp>
        <p:nvSpPr>
          <p:cNvPr name="TextBox 12" id="12"/>
          <p:cNvSpPr txBox="true"/>
          <p:nvPr/>
        </p:nvSpPr>
        <p:spPr>
          <a:xfrm rot="0">
            <a:off x="876157" y="4294096"/>
            <a:ext cx="1989123" cy="980288"/>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3</a:t>
            </a:r>
          </a:p>
        </p:txBody>
      </p:sp>
      <p:sp>
        <p:nvSpPr>
          <p:cNvPr name="TextBox 13" id="13"/>
          <p:cNvSpPr txBox="true"/>
          <p:nvPr/>
        </p:nvSpPr>
        <p:spPr>
          <a:xfrm rot="0">
            <a:off x="2847423" y="6369094"/>
            <a:ext cx="14582277" cy="1795702"/>
          </a:xfrm>
          <a:prstGeom prst="rect">
            <a:avLst/>
          </a:prstGeom>
        </p:spPr>
        <p:txBody>
          <a:bodyPr anchor="t" rtlCol="false" tIns="0" lIns="0" bIns="0" rIns="0">
            <a:spAutoFit/>
          </a:bodyPr>
          <a:lstStyle/>
          <a:p>
            <a:pPr algn="just" marL="0" indent="0" lvl="0">
              <a:lnSpc>
                <a:spcPts val="3673"/>
              </a:lnSpc>
            </a:pPr>
            <a:r>
              <a:rPr lang="en-US" sz="2281" spc="50">
                <a:solidFill>
                  <a:srgbClr val="000000"/>
                </a:solidFill>
                <a:latin typeface="Montserrat"/>
                <a:ea typeface="Montserrat"/>
                <a:cs typeface="Montserrat"/>
                <a:sym typeface="Montserrat"/>
              </a:rPr>
              <a:t>En conjunto, una evaluación más rigurosa y pertinente de los RED fortalece el proceso de enseñanza-aprendizaje, fomenta el pensamiento crítico en los educadores y contribuye a la construcción de ambientes educativos más innovadores y centrados en el estudiante.</a:t>
            </a:r>
          </a:p>
          <a:p>
            <a:pPr algn="just" marL="0" indent="0" lvl="0">
              <a:lnSpc>
                <a:spcPts val="3673"/>
              </a:lnSpc>
            </a:pPr>
          </a:p>
        </p:txBody>
      </p:sp>
      <p:sp>
        <p:nvSpPr>
          <p:cNvPr name="TextBox 14" id="14"/>
          <p:cNvSpPr txBox="true"/>
          <p:nvPr/>
        </p:nvSpPr>
        <p:spPr>
          <a:xfrm rot="0">
            <a:off x="858300" y="6859082"/>
            <a:ext cx="1989123" cy="980288"/>
          </a:xfrm>
          <a:prstGeom prst="rect">
            <a:avLst/>
          </a:prstGeom>
        </p:spPr>
        <p:txBody>
          <a:bodyPr anchor="t" rtlCol="false" tIns="0" lIns="0" bIns="0" rIns="0">
            <a:spAutoFit/>
          </a:bodyPr>
          <a:lstStyle/>
          <a:p>
            <a:pPr algn="ctr">
              <a:lnSpc>
                <a:spcPts val="7175"/>
              </a:lnSpc>
            </a:pPr>
            <a:r>
              <a:rPr lang="en-US" b="true" sz="7474" spc="1980">
                <a:solidFill>
                  <a:srgbClr val="8EA19B"/>
                </a:solidFill>
                <a:latin typeface="Helios Bold"/>
                <a:ea typeface="Helios Bold"/>
                <a:cs typeface="Helios Bold"/>
                <a:sym typeface="Helios Bold"/>
              </a:rPr>
              <a:t>4</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3759203" y="2644474"/>
            <a:ext cx="10131866"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09579" y="8087927"/>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5194742" y="-132932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1780621">
            <a:off x="157312" y="6907697"/>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1638896">
            <a:off x="-5098717" y="-631229"/>
            <a:ext cx="8694690" cy="3888898"/>
          </a:xfrm>
          <a:custGeom>
            <a:avLst/>
            <a:gdLst/>
            <a:ahLst/>
            <a:cxnLst/>
            <a:rect r="r" b="b" t="t" l="l"/>
            <a:pathLst>
              <a:path h="3888898" w="8694690">
                <a:moveTo>
                  <a:pt x="8694691" y="0"/>
                </a:moveTo>
                <a:lnTo>
                  <a:pt x="0" y="0"/>
                </a:lnTo>
                <a:lnTo>
                  <a:pt x="0" y="3888898"/>
                </a:lnTo>
                <a:lnTo>
                  <a:pt x="8694691" y="3888898"/>
                </a:lnTo>
                <a:lnTo>
                  <a:pt x="869469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301940" y="559531"/>
            <a:ext cx="11424236" cy="782169"/>
          </a:xfrm>
          <a:prstGeom prst="rect">
            <a:avLst/>
          </a:prstGeom>
        </p:spPr>
        <p:txBody>
          <a:bodyPr anchor="t" rtlCol="false" tIns="0" lIns="0" bIns="0" rIns="0">
            <a:spAutoFit/>
          </a:bodyPr>
          <a:lstStyle/>
          <a:p>
            <a:pPr algn="ctr">
              <a:lnSpc>
                <a:spcPts val="5735"/>
              </a:lnSpc>
            </a:pPr>
            <a:r>
              <a:rPr lang="en-US" sz="5974" spc="1583">
                <a:solidFill>
                  <a:srgbClr val="8EA19B"/>
                </a:solidFill>
                <a:latin typeface="Questrial"/>
                <a:ea typeface="Questrial"/>
                <a:cs typeface="Questrial"/>
                <a:sym typeface="Questrial"/>
              </a:rPr>
              <a:t>REFERENCIAS </a:t>
            </a:r>
          </a:p>
        </p:txBody>
      </p:sp>
      <p:sp>
        <p:nvSpPr>
          <p:cNvPr name="TextBox 9" id="9"/>
          <p:cNvSpPr txBox="true"/>
          <p:nvPr/>
        </p:nvSpPr>
        <p:spPr>
          <a:xfrm rot="0">
            <a:off x="3473787" y="1668880"/>
            <a:ext cx="11006942" cy="808717"/>
          </a:xfrm>
          <a:prstGeom prst="rect">
            <a:avLst/>
          </a:prstGeom>
        </p:spPr>
        <p:txBody>
          <a:bodyPr anchor="t" rtlCol="false" tIns="0" lIns="0" bIns="0" rIns="0">
            <a:spAutoFit/>
          </a:bodyPr>
          <a:lstStyle/>
          <a:p>
            <a:pPr algn="ctr">
              <a:lnSpc>
                <a:spcPts val="5971"/>
              </a:lnSpc>
            </a:pPr>
            <a:r>
              <a:rPr lang="en-US" sz="6220" spc="2575">
                <a:solidFill>
                  <a:srgbClr val="D1AB71"/>
                </a:solidFill>
                <a:latin typeface="Questrial"/>
                <a:ea typeface="Questrial"/>
                <a:cs typeface="Questrial"/>
                <a:sym typeface="Questrial"/>
              </a:rPr>
              <a:t>BIBLIOGRÁFICAS</a:t>
            </a:r>
          </a:p>
        </p:txBody>
      </p:sp>
      <p:sp>
        <p:nvSpPr>
          <p:cNvPr name="Freeform 10" id="10"/>
          <p:cNvSpPr/>
          <p:nvPr/>
        </p:nvSpPr>
        <p:spPr>
          <a:xfrm flipH="false" flipV="false" rot="10427096">
            <a:off x="-2318402" y="2831829"/>
            <a:ext cx="4271644" cy="4407888"/>
          </a:xfrm>
          <a:custGeom>
            <a:avLst/>
            <a:gdLst/>
            <a:ahLst/>
            <a:cxnLst/>
            <a:rect r="r" b="b" t="t" l="l"/>
            <a:pathLst>
              <a:path h="4407888" w="4271644">
                <a:moveTo>
                  <a:pt x="0" y="0"/>
                </a:moveTo>
                <a:lnTo>
                  <a:pt x="4271644" y="0"/>
                </a:lnTo>
                <a:lnTo>
                  <a:pt x="4271644" y="4407888"/>
                </a:lnTo>
                <a:lnTo>
                  <a:pt x="0" y="44078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2202649" y="3342251"/>
            <a:ext cx="14040851" cy="4996102"/>
          </a:xfrm>
          <a:prstGeom prst="rect">
            <a:avLst/>
          </a:prstGeom>
        </p:spPr>
        <p:txBody>
          <a:bodyPr anchor="t" rtlCol="false" tIns="0" lIns="0" bIns="0" rIns="0">
            <a:spAutoFit/>
          </a:bodyPr>
          <a:lstStyle/>
          <a:p>
            <a:pPr algn="l" marL="492681" indent="-246341" lvl="1">
              <a:lnSpc>
                <a:spcPts val="3673"/>
              </a:lnSpc>
              <a:buFont typeface="Arial"/>
              <a:buChar char="•"/>
            </a:pPr>
            <a:r>
              <a:rPr lang="en-US" sz="2281" spc="50">
                <a:solidFill>
                  <a:srgbClr val="000000"/>
                </a:solidFill>
                <a:latin typeface="Montserrat"/>
                <a:ea typeface="Montserrat"/>
                <a:cs typeface="Montserrat"/>
                <a:sym typeface="Montserrat"/>
              </a:rPr>
              <a:t>Carreon, D. (3 de noviembre de 2021). Youtube. Obtenido de Youtube: https://www.youtube.com/watch?v=qJtoI1ipxs8</a:t>
            </a:r>
          </a:p>
          <a:p>
            <a:pPr algn="l" marL="492681" indent="-246341" lvl="1">
              <a:lnSpc>
                <a:spcPts val="3673"/>
              </a:lnSpc>
              <a:buFont typeface="Arial"/>
              <a:buChar char="•"/>
            </a:pPr>
            <a:r>
              <a:rPr lang="en-US" sz="2281" spc="50">
                <a:solidFill>
                  <a:srgbClr val="000000"/>
                </a:solidFill>
                <a:latin typeface="Montserrat"/>
                <a:ea typeface="Montserrat"/>
                <a:cs typeface="Montserrat"/>
                <a:sym typeface="Montserrat"/>
              </a:rPr>
              <a:t>Colombia aprende. (s.f.). Obtenido de https://colombiaaprende.edu.co/contenidos-para-aprender/reconocimiento-de-la-fraccion</a:t>
            </a:r>
          </a:p>
          <a:p>
            <a:pPr algn="l" marL="492681" indent="-246341" lvl="1">
              <a:lnSpc>
                <a:spcPts val="3673"/>
              </a:lnSpc>
              <a:buFont typeface="Arial"/>
              <a:buChar char="•"/>
            </a:pPr>
            <a:r>
              <a:rPr lang="en-US" sz="2281" spc="50">
                <a:solidFill>
                  <a:srgbClr val="000000"/>
                </a:solidFill>
                <a:latin typeface="Montserrat"/>
                <a:ea typeface="Montserrat"/>
                <a:cs typeface="Montserrat"/>
                <a:sym typeface="Montserrat"/>
              </a:rPr>
              <a:t>Rodríguez, M. A. (2020). Diseño instruccional para profes Guía para la innovación educativa con TIC. Obtenido de https://doi.org/10.2307/j.ctv15kxfkp</a:t>
            </a:r>
          </a:p>
          <a:p>
            <a:pPr algn="l" marL="492681" indent="-246341" lvl="1">
              <a:lnSpc>
                <a:spcPts val="3673"/>
              </a:lnSpc>
              <a:buFont typeface="Arial"/>
              <a:buChar char="•"/>
            </a:pPr>
            <a:r>
              <a:rPr lang="en-US" sz="2281" spc="50">
                <a:solidFill>
                  <a:srgbClr val="000000"/>
                </a:solidFill>
                <a:latin typeface="Montserrat"/>
                <a:ea typeface="Montserrat"/>
                <a:cs typeface="Montserrat"/>
                <a:sym typeface="Montserrat"/>
              </a:rPr>
              <a:t>Chinchilla, Z. (2016). CVUDES. Capítulo I y II, del Libro Electrónico Multimedial - LEM: Recursos Educativos Digitales</a:t>
            </a:r>
          </a:p>
          <a:p>
            <a:pPr algn="l" marL="492681" indent="-246341" lvl="1">
              <a:lnSpc>
                <a:spcPts val="3673"/>
              </a:lnSpc>
              <a:buFont typeface="Arial"/>
              <a:buChar char="•"/>
            </a:pPr>
            <a:r>
              <a:rPr lang="en-US" sz="2281" spc="50">
                <a:solidFill>
                  <a:srgbClr val="000000"/>
                </a:solidFill>
                <a:latin typeface="Montserrat"/>
                <a:ea typeface="Montserrat"/>
                <a:cs typeface="Montserrat"/>
                <a:sym typeface="Montserrat"/>
              </a:rPr>
              <a:t>Chinchilla, Z. (2016). Libro Electrónico Multimedial LEM: Recursos Educativos Digitales. Centro de Educación Virtual CVUDES </a:t>
            </a:r>
            <a:r>
              <a:rPr lang="en-US" sz="2281" spc="50" u="sng">
                <a:solidFill>
                  <a:srgbClr val="000000"/>
                </a:solidFill>
                <a:latin typeface="Montserrat"/>
                <a:ea typeface="Montserrat"/>
                <a:cs typeface="Montserrat"/>
                <a:sym typeface="Montserrat"/>
                <a:hlinkClick r:id="rId12" tooltip="https://aulavirtualeew.cvudes.edu.co/publico/lems/L.000.0%2011.EATE/librov2.htm"/>
              </a:rPr>
              <a:t>https://aulavirtualeew.cvudes.edu.co/publico/lems/L.000.0 11.EATE/librov2.htm</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3671124" y="6093664"/>
            <a:ext cx="10131866"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09579" y="8087927"/>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5194742" y="-132932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1780621">
            <a:off x="157312" y="6907697"/>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true" flipV="false" rot="-1638896">
            <a:off x="-5098717" y="-631229"/>
            <a:ext cx="8694690" cy="3888898"/>
          </a:xfrm>
          <a:custGeom>
            <a:avLst/>
            <a:gdLst/>
            <a:ahLst/>
            <a:cxnLst/>
            <a:rect r="r" b="b" t="t" l="l"/>
            <a:pathLst>
              <a:path h="3888898" w="8694690">
                <a:moveTo>
                  <a:pt x="8694691" y="0"/>
                </a:moveTo>
                <a:lnTo>
                  <a:pt x="0" y="0"/>
                </a:lnTo>
                <a:lnTo>
                  <a:pt x="0" y="3888898"/>
                </a:lnTo>
                <a:lnTo>
                  <a:pt x="8694691" y="3888898"/>
                </a:lnTo>
                <a:lnTo>
                  <a:pt x="869469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8" id="8"/>
          <p:cNvSpPr txBox="true"/>
          <p:nvPr/>
        </p:nvSpPr>
        <p:spPr>
          <a:xfrm rot="0">
            <a:off x="3253830" y="3525521"/>
            <a:ext cx="11424236" cy="1093439"/>
          </a:xfrm>
          <a:prstGeom prst="rect">
            <a:avLst/>
          </a:prstGeom>
        </p:spPr>
        <p:txBody>
          <a:bodyPr anchor="t" rtlCol="false" tIns="0" lIns="0" bIns="0" rIns="0">
            <a:spAutoFit/>
          </a:bodyPr>
          <a:lstStyle/>
          <a:p>
            <a:pPr algn="ctr">
              <a:lnSpc>
                <a:spcPts val="8039"/>
              </a:lnSpc>
            </a:pPr>
            <a:r>
              <a:rPr lang="en-US" sz="8373" spc="2219">
                <a:solidFill>
                  <a:srgbClr val="8EA19B"/>
                </a:solidFill>
                <a:latin typeface="Questrial"/>
                <a:ea typeface="Questrial"/>
                <a:cs typeface="Questrial"/>
                <a:sym typeface="Questrial"/>
              </a:rPr>
              <a:t>MUCHAS </a:t>
            </a:r>
          </a:p>
        </p:txBody>
      </p:sp>
      <p:sp>
        <p:nvSpPr>
          <p:cNvPr name="TextBox 9" id="9"/>
          <p:cNvSpPr txBox="true"/>
          <p:nvPr/>
        </p:nvSpPr>
        <p:spPr>
          <a:xfrm rot="0">
            <a:off x="3671124" y="4887955"/>
            <a:ext cx="11006942" cy="1119985"/>
          </a:xfrm>
          <a:prstGeom prst="rect">
            <a:avLst/>
          </a:prstGeom>
        </p:spPr>
        <p:txBody>
          <a:bodyPr anchor="t" rtlCol="false" tIns="0" lIns="0" bIns="0" rIns="0">
            <a:spAutoFit/>
          </a:bodyPr>
          <a:lstStyle/>
          <a:p>
            <a:pPr algn="ctr">
              <a:lnSpc>
                <a:spcPts val="8275"/>
              </a:lnSpc>
            </a:pPr>
            <a:r>
              <a:rPr lang="en-US" sz="8619" spc="3568">
                <a:solidFill>
                  <a:srgbClr val="D1AB71"/>
                </a:solidFill>
                <a:latin typeface="Questrial"/>
                <a:ea typeface="Questrial"/>
                <a:cs typeface="Questrial"/>
                <a:sym typeface="Questrial"/>
              </a:rPr>
              <a:t>GRACIAS </a:t>
            </a:r>
          </a:p>
        </p:txBody>
      </p:sp>
      <p:sp>
        <p:nvSpPr>
          <p:cNvPr name="Freeform 10" id="10"/>
          <p:cNvSpPr/>
          <p:nvPr/>
        </p:nvSpPr>
        <p:spPr>
          <a:xfrm flipH="false" flipV="false" rot="10427096">
            <a:off x="-2318402" y="2831829"/>
            <a:ext cx="4271644" cy="4407888"/>
          </a:xfrm>
          <a:custGeom>
            <a:avLst/>
            <a:gdLst/>
            <a:ahLst/>
            <a:cxnLst/>
            <a:rect r="r" b="b" t="t" l="l"/>
            <a:pathLst>
              <a:path h="4407888" w="4271644">
                <a:moveTo>
                  <a:pt x="0" y="0"/>
                </a:moveTo>
                <a:lnTo>
                  <a:pt x="4271644" y="0"/>
                </a:lnTo>
                <a:lnTo>
                  <a:pt x="4271644" y="4407888"/>
                </a:lnTo>
                <a:lnTo>
                  <a:pt x="0" y="440788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574804" y="-5156849"/>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536442"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941459">
            <a:off x="731136" y="6978372"/>
            <a:ext cx="2527747" cy="4114800"/>
          </a:xfrm>
          <a:custGeom>
            <a:avLst/>
            <a:gdLst/>
            <a:ahLst/>
            <a:cxnLst/>
            <a:rect r="r" b="b" t="t" l="l"/>
            <a:pathLst>
              <a:path h="4114800" w="2527747">
                <a:moveTo>
                  <a:pt x="2527748" y="0"/>
                </a:moveTo>
                <a:lnTo>
                  <a:pt x="0" y="0"/>
                </a:lnTo>
                <a:lnTo>
                  <a:pt x="0" y="4114800"/>
                </a:lnTo>
                <a:lnTo>
                  <a:pt x="2527748" y="4114800"/>
                </a:lnTo>
                <a:lnTo>
                  <a:pt x="2527748" y="0"/>
                </a:lnTo>
                <a:close/>
              </a:path>
            </a:pathLst>
          </a:custGeom>
          <a:blipFill>
            <a:blip r:embed="rId6">
              <a:alphaModFix amt="59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9019378">
            <a:off x="14602978" y="-609742"/>
            <a:ext cx="2527747" cy="4114800"/>
          </a:xfrm>
          <a:custGeom>
            <a:avLst/>
            <a:gdLst/>
            <a:ahLst/>
            <a:cxnLst/>
            <a:rect r="r" b="b" t="t" l="l"/>
            <a:pathLst>
              <a:path h="4114800" w="2527747">
                <a:moveTo>
                  <a:pt x="2527747" y="0"/>
                </a:moveTo>
                <a:lnTo>
                  <a:pt x="0" y="0"/>
                </a:lnTo>
                <a:lnTo>
                  <a:pt x="0" y="4114800"/>
                </a:lnTo>
                <a:lnTo>
                  <a:pt x="2527747" y="4114800"/>
                </a:lnTo>
                <a:lnTo>
                  <a:pt x="252774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3471520" y="948182"/>
            <a:ext cx="10916067" cy="708558"/>
          </a:xfrm>
          <a:prstGeom prst="rect">
            <a:avLst/>
          </a:prstGeom>
        </p:spPr>
        <p:txBody>
          <a:bodyPr anchor="t" rtlCol="false" tIns="0" lIns="0" bIns="0" rIns="0">
            <a:spAutoFit/>
          </a:bodyPr>
          <a:lstStyle/>
          <a:p>
            <a:pPr algn="ctr">
              <a:lnSpc>
                <a:spcPts val="5216"/>
              </a:lnSpc>
            </a:pPr>
            <a:r>
              <a:rPr lang="en-US" sz="5434" spc="1440">
                <a:solidFill>
                  <a:srgbClr val="8EA19B"/>
                </a:solidFill>
                <a:latin typeface="Questrial"/>
                <a:ea typeface="Questrial"/>
                <a:cs typeface="Questrial"/>
                <a:sym typeface="Questrial"/>
              </a:rPr>
              <a:t>BIENVENIDOS A LA</a:t>
            </a:r>
          </a:p>
        </p:txBody>
      </p:sp>
      <p:sp>
        <p:nvSpPr>
          <p:cNvPr name="TextBox 7" id="7"/>
          <p:cNvSpPr txBox="true"/>
          <p:nvPr/>
        </p:nvSpPr>
        <p:spPr>
          <a:xfrm rot="0">
            <a:off x="3380645" y="1828190"/>
            <a:ext cx="11006942" cy="1044551"/>
          </a:xfrm>
          <a:prstGeom prst="rect">
            <a:avLst/>
          </a:prstGeom>
        </p:spPr>
        <p:txBody>
          <a:bodyPr anchor="t" rtlCol="false" tIns="0" lIns="0" bIns="0" rIns="0">
            <a:spAutoFit/>
          </a:bodyPr>
          <a:lstStyle/>
          <a:p>
            <a:pPr algn="ctr">
              <a:lnSpc>
                <a:spcPts val="7699"/>
              </a:lnSpc>
            </a:pPr>
            <a:r>
              <a:rPr lang="en-US" sz="8020" spc="3320">
                <a:solidFill>
                  <a:srgbClr val="D1AB71"/>
                </a:solidFill>
                <a:latin typeface="Questrial"/>
                <a:ea typeface="Questrial"/>
                <a:cs typeface="Questrial"/>
                <a:sym typeface="Questrial"/>
              </a:rPr>
              <a:t>PROPUESTA</a:t>
            </a:r>
          </a:p>
        </p:txBody>
      </p:sp>
      <p:sp>
        <p:nvSpPr>
          <p:cNvPr name="TextBox 8" id="8"/>
          <p:cNvSpPr txBox="true"/>
          <p:nvPr/>
        </p:nvSpPr>
        <p:spPr>
          <a:xfrm rot="0">
            <a:off x="671605" y="3114519"/>
            <a:ext cx="16944790" cy="6341746"/>
          </a:xfrm>
          <a:prstGeom prst="rect">
            <a:avLst/>
          </a:prstGeom>
        </p:spPr>
        <p:txBody>
          <a:bodyPr anchor="t" rtlCol="false" tIns="0" lIns="0" bIns="0" rIns="0">
            <a:spAutoFit/>
          </a:bodyPr>
          <a:lstStyle/>
          <a:p>
            <a:pPr algn="just" marL="0" indent="0" lvl="0">
              <a:lnSpc>
                <a:spcPts val="4159"/>
              </a:lnSpc>
            </a:pPr>
            <a:r>
              <a:rPr lang="en-US" sz="2599" spc="-57">
                <a:solidFill>
                  <a:srgbClr val="000000"/>
                </a:solidFill>
                <a:latin typeface="Montserrat"/>
                <a:ea typeface="Montserrat"/>
                <a:cs typeface="Montserrat"/>
                <a:sym typeface="Montserrat"/>
              </a:rPr>
              <a:t>La evaluación es un elemento imprescindible dentro de todo proceso realizado por el ser humano y en la educación mucho más, por ser de carácter formativo, constructivo y argumentativo en el proceso de Enseñanza y Aprendizaje, que busca generar conocimientos de calidad que conlleven a las mejoras día a día de cada proceso educativo.</a:t>
            </a:r>
          </a:p>
          <a:p>
            <a:pPr algn="just" marL="0" indent="0" lvl="0">
              <a:lnSpc>
                <a:spcPts val="4159"/>
              </a:lnSpc>
            </a:pPr>
            <a:r>
              <a:rPr lang="en-US" sz="2599" spc="-57" strike="noStrike" u="none">
                <a:solidFill>
                  <a:srgbClr val="000000"/>
                </a:solidFill>
                <a:latin typeface="Montserrat"/>
                <a:ea typeface="Montserrat"/>
                <a:cs typeface="Montserrat"/>
                <a:sym typeface="Montserrat"/>
              </a:rPr>
              <a:t>La educación debe asumir los desafíos que se presentan en la actualidad y establecer acciones de mejoramiento continuo. “sin embargo, este desafío consiste no sólo en el uso de estas herramientas sino en la forma en la cual deben ser utilizadas para profundizar y motivar el aprendizaje en los estudiantes” (Chavarría, 2008, p. 187- 188). En este sentido, </a:t>
            </a:r>
            <a:r>
              <a:rPr lang="en-US" b="true" sz="2599" spc="-57" strike="noStrike" u="none">
                <a:solidFill>
                  <a:srgbClr val="000000"/>
                </a:solidFill>
                <a:latin typeface="Montserrat Bold"/>
                <a:ea typeface="Montserrat Bold"/>
                <a:cs typeface="Montserrat Bold"/>
                <a:sym typeface="Montserrat Bold"/>
              </a:rPr>
              <a:t>la evaluación</a:t>
            </a:r>
            <a:r>
              <a:rPr lang="en-US" sz="2599" spc="-57" strike="noStrike" u="none">
                <a:solidFill>
                  <a:srgbClr val="000000"/>
                </a:solidFill>
                <a:latin typeface="Montserrat"/>
                <a:ea typeface="Montserrat"/>
                <a:cs typeface="Montserrat"/>
                <a:sym typeface="Montserrat"/>
              </a:rPr>
              <a:t> debe ser interpretada como una oportunidad para realizar el análisis de las debilidades, fortalezas, amenazas y oportunidades para corregir y mejorar; todo enmarcado en un entorno de reflexión sobre las acciones pedagógicas, los actores del sistema y la calidad educativa del país.</a:t>
            </a:r>
          </a:p>
          <a:p>
            <a:pPr algn="just" marL="0" indent="0" lvl="0">
              <a:lnSpc>
                <a:spcPts val="495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0">
            <a:off x="-574804" y="-5156849"/>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9536442"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false" rot="1941459">
            <a:off x="731136" y="6978372"/>
            <a:ext cx="2527747" cy="4114800"/>
          </a:xfrm>
          <a:custGeom>
            <a:avLst/>
            <a:gdLst/>
            <a:ahLst/>
            <a:cxnLst/>
            <a:rect r="r" b="b" t="t" l="l"/>
            <a:pathLst>
              <a:path h="4114800" w="2527747">
                <a:moveTo>
                  <a:pt x="2527748" y="0"/>
                </a:moveTo>
                <a:lnTo>
                  <a:pt x="0" y="0"/>
                </a:lnTo>
                <a:lnTo>
                  <a:pt x="0" y="4114800"/>
                </a:lnTo>
                <a:lnTo>
                  <a:pt x="2527748" y="4114800"/>
                </a:lnTo>
                <a:lnTo>
                  <a:pt x="252774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true" flipV="false" rot="-9019378">
            <a:off x="14907395" y="-588085"/>
            <a:ext cx="2527747" cy="4114800"/>
          </a:xfrm>
          <a:custGeom>
            <a:avLst/>
            <a:gdLst/>
            <a:ahLst/>
            <a:cxnLst/>
            <a:rect r="r" b="b" t="t" l="l"/>
            <a:pathLst>
              <a:path h="4114800" w="2527747">
                <a:moveTo>
                  <a:pt x="2527747" y="0"/>
                </a:moveTo>
                <a:lnTo>
                  <a:pt x="0" y="0"/>
                </a:lnTo>
                <a:lnTo>
                  <a:pt x="0" y="4114800"/>
                </a:lnTo>
                <a:lnTo>
                  <a:pt x="2527747" y="4114800"/>
                </a:lnTo>
                <a:lnTo>
                  <a:pt x="2527747"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3471520" y="948182"/>
            <a:ext cx="10916067" cy="708558"/>
          </a:xfrm>
          <a:prstGeom prst="rect">
            <a:avLst/>
          </a:prstGeom>
        </p:spPr>
        <p:txBody>
          <a:bodyPr anchor="t" rtlCol="false" tIns="0" lIns="0" bIns="0" rIns="0">
            <a:spAutoFit/>
          </a:bodyPr>
          <a:lstStyle/>
          <a:p>
            <a:pPr algn="ctr">
              <a:lnSpc>
                <a:spcPts val="5216"/>
              </a:lnSpc>
            </a:pPr>
            <a:r>
              <a:rPr lang="en-US" sz="5434" spc="1440">
                <a:solidFill>
                  <a:srgbClr val="8EA19B"/>
                </a:solidFill>
                <a:latin typeface="Questrial"/>
                <a:ea typeface="Questrial"/>
                <a:cs typeface="Questrial"/>
                <a:sym typeface="Questrial"/>
              </a:rPr>
              <a:t>PROBLEMA Y</a:t>
            </a:r>
          </a:p>
        </p:txBody>
      </p:sp>
      <p:sp>
        <p:nvSpPr>
          <p:cNvPr name="TextBox 7" id="7"/>
          <p:cNvSpPr txBox="true"/>
          <p:nvPr/>
        </p:nvSpPr>
        <p:spPr>
          <a:xfrm rot="0">
            <a:off x="3380645" y="1799615"/>
            <a:ext cx="11006942" cy="893679"/>
          </a:xfrm>
          <a:prstGeom prst="rect">
            <a:avLst/>
          </a:prstGeom>
        </p:spPr>
        <p:txBody>
          <a:bodyPr anchor="t" rtlCol="false" tIns="0" lIns="0" bIns="0" rIns="0">
            <a:spAutoFit/>
          </a:bodyPr>
          <a:lstStyle/>
          <a:p>
            <a:pPr algn="ctr">
              <a:lnSpc>
                <a:spcPts val="6547"/>
              </a:lnSpc>
            </a:pPr>
            <a:r>
              <a:rPr lang="en-US" sz="6820" spc="2823">
                <a:solidFill>
                  <a:srgbClr val="D1AB71"/>
                </a:solidFill>
                <a:latin typeface="Questrial"/>
                <a:ea typeface="Questrial"/>
                <a:cs typeface="Questrial"/>
                <a:sym typeface="Questrial"/>
              </a:rPr>
              <a:t>JUSTIFICACIÓN</a:t>
            </a:r>
          </a:p>
        </p:txBody>
      </p:sp>
      <p:sp>
        <p:nvSpPr>
          <p:cNvPr name="TextBox 8" id="8"/>
          <p:cNvSpPr txBox="true"/>
          <p:nvPr/>
        </p:nvSpPr>
        <p:spPr>
          <a:xfrm rot="0">
            <a:off x="671605" y="3287775"/>
            <a:ext cx="16944790" cy="4770121"/>
          </a:xfrm>
          <a:prstGeom prst="rect">
            <a:avLst/>
          </a:prstGeom>
        </p:spPr>
        <p:txBody>
          <a:bodyPr anchor="t" rtlCol="false" tIns="0" lIns="0" bIns="0" rIns="0">
            <a:spAutoFit/>
          </a:bodyPr>
          <a:lstStyle/>
          <a:p>
            <a:pPr algn="just" marL="0" indent="0" lvl="0">
              <a:lnSpc>
                <a:spcPts val="4159"/>
              </a:lnSpc>
            </a:pPr>
            <a:r>
              <a:rPr lang="en-US" sz="2599" spc="-57">
                <a:solidFill>
                  <a:srgbClr val="000000"/>
                </a:solidFill>
                <a:latin typeface="Montserrat"/>
                <a:ea typeface="Montserrat"/>
                <a:cs typeface="Montserrat"/>
                <a:sym typeface="Montserrat"/>
              </a:rPr>
              <a:t>En el panorama educativo actual, el uso de Recursos Educativos Digitales (RED) ha crecido de manera significativa, convirtiéndose en una herramienta esencial para cambiar las estrategias de enseñanza y potenciar el aprendizaje. Sin embargo, los modelos de evaluación que existen, como COdA, LORI y FURPS, aunque proporcion</a:t>
            </a:r>
            <a:r>
              <a:rPr lang="en-US" sz="2599" spc="-57" strike="noStrike" u="none">
                <a:solidFill>
                  <a:srgbClr val="000000"/>
                </a:solidFill>
                <a:latin typeface="Montserrat"/>
                <a:ea typeface="Montserrat"/>
                <a:cs typeface="Montserrat"/>
                <a:sym typeface="Montserrat"/>
              </a:rPr>
              <a:t>an marcos útiles para valorar diferentes aspectos técnicos y pedagógicos de los RED, tienen limitaciones cuando se aplican a recursos destinados a estudiantes de educación básica primaria. Estas limitaciones se hacen evidentes en la falta de criterios específicos que consideren la adecuación del recurso al nivel cognitivo del estudiante, su relevancia curricular o su accesibilidad desde una perspectiva inclusiva.</a:t>
            </a:r>
          </a:p>
          <a:p>
            <a:pPr algn="just" marL="0" indent="0" lvl="0">
              <a:lnSpc>
                <a:spcPts val="4959"/>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a:off x="4421402" y="3792819"/>
            <a:ext cx="9100597"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0">
            <a:off x="-232763" y="-5606576"/>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10728462">
            <a:off x="3801265" y="7622275"/>
            <a:ext cx="9013032" cy="7655719"/>
          </a:xfrm>
          <a:custGeom>
            <a:avLst/>
            <a:gdLst/>
            <a:ahLst/>
            <a:cxnLst/>
            <a:rect r="r" b="b" t="t" l="l"/>
            <a:pathLst>
              <a:path h="7655719" w="9013032">
                <a:moveTo>
                  <a:pt x="0" y="0"/>
                </a:moveTo>
                <a:lnTo>
                  <a:pt x="9013032" y="0"/>
                </a:lnTo>
                <a:lnTo>
                  <a:pt x="9013032" y="7655720"/>
                </a:lnTo>
                <a:lnTo>
                  <a:pt x="0" y="76557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1941459">
            <a:off x="697126" y="6854763"/>
            <a:ext cx="2597620" cy="4228542"/>
          </a:xfrm>
          <a:custGeom>
            <a:avLst/>
            <a:gdLst/>
            <a:ahLst/>
            <a:cxnLst/>
            <a:rect r="r" b="b" t="t" l="l"/>
            <a:pathLst>
              <a:path h="4228542" w="2597620">
                <a:moveTo>
                  <a:pt x="2597620" y="0"/>
                </a:moveTo>
                <a:lnTo>
                  <a:pt x="0" y="0"/>
                </a:lnTo>
                <a:lnTo>
                  <a:pt x="0" y="4228542"/>
                </a:lnTo>
                <a:lnTo>
                  <a:pt x="2597620" y="4228542"/>
                </a:lnTo>
                <a:lnTo>
                  <a:pt x="259762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9019378">
            <a:off x="14686109" y="-683316"/>
            <a:ext cx="2693207" cy="4384144"/>
          </a:xfrm>
          <a:custGeom>
            <a:avLst/>
            <a:gdLst/>
            <a:ahLst/>
            <a:cxnLst/>
            <a:rect r="r" b="b" t="t" l="l"/>
            <a:pathLst>
              <a:path h="4384144" w="2693207">
                <a:moveTo>
                  <a:pt x="2693207" y="0"/>
                </a:moveTo>
                <a:lnTo>
                  <a:pt x="0" y="0"/>
                </a:lnTo>
                <a:lnTo>
                  <a:pt x="0" y="4384144"/>
                </a:lnTo>
                <a:lnTo>
                  <a:pt x="2693207" y="4384144"/>
                </a:lnTo>
                <a:lnTo>
                  <a:pt x="2693207"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true" flipV="false" rot="10212163">
            <a:off x="13173982" y="8104318"/>
            <a:ext cx="8694690" cy="3888898"/>
          </a:xfrm>
          <a:custGeom>
            <a:avLst/>
            <a:gdLst/>
            <a:ahLst/>
            <a:cxnLst/>
            <a:rect r="r" b="b" t="t" l="l"/>
            <a:pathLst>
              <a:path h="3888898" w="8694690">
                <a:moveTo>
                  <a:pt x="8694690" y="0"/>
                </a:moveTo>
                <a:lnTo>
                  <a:pt x="0" y="0"/>
                </a:lnTo>
                <a:lnTo>
                  <a:pt x="0" y="3888898"/>
                </a:lnTo>
                <a:lnTo>
                  <a:pt x="8694690" y="3888898"/>
                </a:lnTo>
                <a:lnTo>
                  <a:pt x="869469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942901">
            <a:off x="8384693" y="-2298806"/>
            <a:ext cx="6796068" cy="4942595"/>
          </a:xfrm>
          <a:custGeom>
            <a:avLst/>
            <a:gdLst/>
            <a:ahLst/>
            <a:cxnLst/>
            <a:rect r="r" b="b" t="t" l="l"/>
            <a:pathLst>
              <a:path h="4942595" w="6796068">
                <a:moveTo>
                  <a:pt x="0" y="0"/>
                </a:moveTo>
                <a:lnTo>
                  <a:pt x="6796068" y="0"/>
                </a:lnTo>
                <a:lnTo>
                  <a:pt x="6796068" y="4942594"/>
                </a:lnTo>
                <a:lnTo>
                  <a:pt x="0" y="494259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3577407" y="2592837"/>
            <a:ext cx="5488095" cy="5663138"/>
          </a:xfrm>
          <a:custGeom>
            <a:avLst/>
            <a:gdLst/>
            <a:ahLst/>
            <a:cxnLst/>
            <a:rect r="r" b="b" t="t" l="l"/>
            <a:pathLst>
              <a:path h="5663138" w="5488095">
                <a:moveTo>
                  <a:pt x="0" y="0"/>
                </a:moveTo>
                <a:lnTo>
                  <a:pt x="5488095" y="0"/>
                </a:lnTo>
                <a:lnTo>
                  <a:pt x="5488095" y="5663138"/>
                </a:lnTo>
                <a:lnTo>
                  <a:pt x="0" y="566313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0" id="10"/>
          <p:cNvSpPr txBox="true"/>
          <p:nvPr/>
        </p:nvSpPr>
        <p:spPr>
          <a:xfrm rot="0">
            <a:off x="3722591" y="1773652"/>
            <a:ext cx="10161774" cy="657833"/>
          </a:xfrm>
          <a:prstGeom prst="rect">
            <a:avLst/>
          </a:prstGeom>
        </p:spPr>
        <p:txBody>
          <a:bodyPr anchor="t" rtlCol="false" tIns="0" lIns="0" bIns="0" rIns="0">
            <a:spAutoFit/>
          </a:bodyPr>
          <a:lstStyle/>
          <a:p>
            <a:pPr algn="ctr">
              <a:lnSpc>
                <a:spcPts val="4832"/>
              </a:lnSpc>
            </a:pPr>
            <a:r>
              <a:rPr lang="en-US" sz="5033" spc="1333">
                <a:solidFill>
                  <a:srgbClr val="8EA19B"/>
                </a:solidFill>
                <a:latin typeface="Questrial"/>
                <a:ea typeface="Questrial"/>
                <a:cs typeface="Questrial"/>
                <a:sym typeface="Questrial"/>
              </a:rPr>
              <a:t>OBJETIVO</a:t>
            </a:r>
          </a:p>
        </p:txBody>
      </p:sp>
      <p:sp>
        <p:nvSpPr>
          <p:cNvPr name="TextBox 11" id="11"/>
          <p:cNvSpPr txBox="true"/>
          <p:nvPr/>
        </p:nvSpPr>
        <p:spPr>
          <a:xfrm rot="0">
            <a:off x="3468230" y="2666207"/>
            <a:ext cx="11006942" cy="1136137"/>
          </a:xfrm>
          <a:prstGeom prst="rect">
            <a:avLst/>
          </a:prstGeom>
        </p:spPr>
        <p:txBody>
          <a:bodyPr anchor="t" rtlCol="false" tIns="0" lIns="0" bIns="0" rIns="0">
            <a:spAutoFit/>
          </a:bodyPr>
          <a:lstStyle/>
          <a:p>
            <a:pPr algn="ctr">
              <a:lnSpc>
                <a:spcPts val="8467"/>
              </a:lnSpc>
            </a:pPr>
            <a:r>
              <a:rPr lang="en-US" sz="8819" spc="3651">
                <a:solidFill>
                  <a:srgbClr val="D1AB71"/>
                </a:solidFill>
                <a:latin typeface="Questrial"/>
                <a:ea typeface="Questrial"/>
                <a:cs typeface="Questrial"/>
                <a:sym typeface="Questrial"/>
              </a:rPr>
              <a:t>GENERAL</a:t>
            </a:r>
          </a:p>
        </p:txBody>
      </p:sp>
      <p:sp>
        <p:nvSpPr>
          <p:cNvPr name="Freeform 12" id="12"/>
          <p:cNvSpPr/>
          <p:nvPr/>
        </p:nvSpPr>
        <p:spPr>
          <a:xfrm flipH="false" flipV="false" rot="-372903">
            <a:off x="16276234" y="3134513"/>
            <a:ext cx="4601856" cy="4748632"/>
          </a:xfrm>
          <a:custGeom>
            <a:avLst/>
            <a:gdLst/>
            <a:ahLst/>
            <a:cxnLst/>
            <a:rect r="r" b="b" t="t" l="l"/>
            <a:pathLst>
              <a:path h="4748632" w="4601856">
                <a:moveTo>
                  <a:pt x="0" y="0"/>
                </a:moveTo>
                <a:lnTo>
                  <a:pt x="4601856" y="0"/>
                </a:lnTo>
                <a:lnTo>
                  <a:pt x="4601856" y="4748632"/>
                </a:lnTo>
                <a:lnTo>
                  <a:pt x="0" y="474863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13" id="13"/>
          <p:cNvSpPr txBox="true"/>
          <p:nvPr/>
        </p:nvSpPr>
        <p:spPr>
          <a:xfrm rot="0">
            <a:off x="2005380" y="4603887"/>
            <a:ext cx="14277240" cy="2761104"/>
          </a:xfrm>
          <a:prstGeom prst="rect">
            <a:avLst/>
          </a:prstGeom>
        </p:spPr>
        <p:txBody>
          <a:bodyPr anchor="t" rtlCol="false" tIns="0" lIns="0" bIns="0" rIns="0">
            <a:spAutoFit/>
          </a:bodyPr>
          <a:lstStyle/>
          <a:p>
            <a:pPr algn="just">
              <a:lnSpc>
                <a:spcPts val="4589"/>
              </a:lnSpc>
            </a:pPr>
            <a:r>
              <a:rPr lang="en-US" sz="2699" spc="59">
                <a:solidFill>
                  <a:srgbClr val="000000"/>
                </a:solidFill>
                <a:latin typeface="Montserrat"/>
                <a:ea typeface="Montserrat"/>
                <a:cs typeface="Montserrat"/>
                <a:sym typeface="Montserrat"/>
              </a:rPr>
              <a:t>Rediseñar el modelo de evaluación de Recursos Educativos Digitales, basándose en el modelo LORI, para adaptarlo a las necesidades pedagógicas, curriculares y cognitivas de los estudiantes de educación básica primaria, especialmente en el área de matemáticas para el cuarto grado. </a:t>
            </a:r>
          </a:p>
          <a:p>
            <a:pPr algn="just" marL="0" indent="0" lvl="0">
              <a:lnSpc>
                <a:spcPts val="3605"/>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Freeform 2" id="2"/>
          <p:cNvSpPr/>
          <p:nvPr/>
        </p:nvSpPr>
        <p:spPr>
          <a:xfrm flipH="false" flipV="false" rot="6220684">
            <a:off x="12165452" y="8354984"/>
            <a:ext cx="9653120" cy="8199414"/>
          </a:xfrm>
          <a:custGeom>
            <a:avLst/>
            <a:gdLst/>
            <a:ahLst/>
            <a:cxnLst/>
            <a:rect r="r" b="b" t="t" l="l"/>
            <a:pathLst>
              <a:path h="8199414" w="9653120">
                <a:moveTo>
                  <a:pt x="0" y="0"/>
                </a:moveTo>
                <a:lnTo>
                  <a:pt x="9653120" y="0"/>
                </a:lnTo>
                <a:lnTo>
                  <a:pt x="9653120" y="8199413"/>
                </a:lnTo>
                <a:lnTo>
                  <a:pt x="0" y="81994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7302802">
            <a:off x="14790671" y="-1116993"/>
            <a:ext cx="2784152" cy="4532188"/>
          </a:xfrm>
          <a:custGeom>
            <a:avLst/>
            <a:gdLst/>
            <a:ahLst/>
            <a:cxnLst/>
            <a:rect r="r" b="b" t="t" l="l"/>
            <a:pathLst>
              <a:path h="4532188" w="2784152">
                <a:moveTo>
                  <a:pt x="2784152" y="0"/>
                </a:moveTo>
                <a:lnTo>
                  <a:pt x="0" y="0"/>
                </a:lnTo>
                <a:lnTo>
                  <a:pt x="0" y="4532189"/>
                </a:lnTo>
                <a:lnTo>
                  <a:pt x="2784152" y="4532189"/>
                </a:lnTo>
                <a:lnTo>
                  <a:pt x="278415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6052304">
            <a:off x="15663428" y="2237616"/>
            <a:ext cx="6357664" cy="6560441"/>
          </a:xfrm>
          <a:custGeom>
            <a:avLst/>
            <a:gdLst/>
            <a:ahLst/>
            <a:cxnLst/>
            <a:rect r="r" b="b" t="t" l="l"/>
            <a:pathLst>
              <a:path h="6560441" w="6357664">
                <a:moveTo>
                  <a:pt x="0" y="0"/>
                </a:moveTo>
                <a:lnTo>
                  <a:pt x="6357664" y="0"/>
                </a:lnTo>
                <a:lnTo>
                  <a:pt x="6357664" y="6560441"/>
                </a:lnTo>
                <a:lnTo>
                  <a:pt x="0" y="656044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745574" y="4927245"/>
            <a:ext cx="1572791" cy="1868326"/>
          </a:xfrm>
          <a:custGeom>
            <a:avLst/>
            <a:gdLst/>
            <a:ahLst/>
            <a:cxnLst/>
            <a:rect r="r" b="b" t="t" l="l"/>
            <a:pathLst>
              <a:path h="1868326" w="1572791">
                <a:moveTo>
                  <a:pt x="0" y="0"/>
                </a:moveTo>
                <a:lnTo>
                  <a:pt x="1572791" y="0"/>
                </a:lnTo>
                <a:lnTo>
                  <a:pt x="1572791" y="1868326"/>
                </a:lnTo>
                <a:lnTo>
                  <a:pt x="0" y="18683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AutoShape 6" id="6"/>
          <p:cNvSpPr/>
          <p:nvPr/>
        </p:nvSpPr>
        <p:spPr>
          <a:xfrm flipV="true">
            <a:off x="1623020" y="2423884"/>
            <a:ext cx="11023067" cy="0"/>
          </a:xfrm>
          <a:prstGeom prst="line">
            <a:avLst/>
          </a:prstGeom>
          <a:ln cap="rnd" w="19050">
            <a:solidFill>
              <a:srgbClr val="8EA19B"/>
            </a:solidFill>
            <a:prstDash val="solid"/>
            <a:headEnd type="none" len="sm" w="sm"/>
            <a:tailEnd type="none" len="sm" w="sm"/>
          </a:ln>
        </p:spPr>
      </p:sp>
      <p:sp>
        <p:nvSpPr>
          <p:cNvPr name="TextBox 7" id="7"/>
          <p:cNvSpPr txBox="true"/>
          <p:nvPr/>
        </p:nvSpPr>
        <p:spPr>
          <a:xfrm rot="0">
            <a:off x="1623020" y="508578"/>
            <a:ext cx="8815416" cy="750204"/>
          </a:xfrm>
          <a:prstGeom prst="rect">
            <a:avLst/>
          </a:prstGeom>
        </p:spPr>
        <p:txBody>
          <a:bodyPr anchor="t" rtlCol="false" tIns="0" lIns="0" bIns="0" rIns="0">
            <a:spAutoFit/>
          </a:bodyPr>
          <a:lstStyle/>
          <a:p>
            <a:pPr algn="l">
              <a:lnSpc>
                <a:spcPts val="5536"/>
              </a:lnSpc>
            </a:pPr>
            <a:r>
              <a:rPr lang="en-US" sz="5767" spc="1528">
                <a:solidFill>
                  <a:srgbClr val="8EA19B"/>
                </a:solidFill>
                <a:latin typeface="Questrial"/>
                <a:ea typeface="Questrial"/>
                <a:cs typeface="Questrial"/>
                <a:sym typeface="Questrial"/>
              </a:rPr>
              <a:t>OBJETIVOS</a:t>
            </a:r>
          </a:p>
        </p:txBody>
      </p:sp>
      <p:sp>
        <p:nvSpPr>
          <p:cNvPr name="TextBox 8" id="8"/>
          <p:cNvSpPr txBox="true"/>
          <p:nvPr/>
        </p:nvSpPr>
        <p:spPr>
          <a:xfrm rot="0">
            <a:off x="1623020" y="1401657"/>
            <a:ext cx="11721283" cy="887752"/>
          </a:xfrm>
          <a:prstGeom prst="rect">
            <a:avLst/>
          </a:prstGeom>
        </p:spPr>
        <p:txBody>
          <a:bodyPr anchor="t" rtlCol="false" tIns="0" lIns="0" bIns="0" rIns="0">
            <a:spAutoFit/>
          </a:bodyPr>
          <a:lstStyle/>
          <a:p>
            <a:pPr algn="l">
              <a:lnSpc>
                <a:spcPts val="6533"/>
              </a:lnSpc>
            </a:pPr>
            <a:r>
              <a:rPr lang="en-US" sz="6805" spc="2817">
                <a:solidFill>
                  <a:srgbClr val="D1AB71"/>
                </a:solidFill>
                <a:latin typeface="Questrial"/>
                <a:ea typeface="Questrial"/>
                <a:cs typeface="Questrial"/>
                <a:sym typeface="Questrial"/>
              </a:rPr>
              <a:t>ESPECIFICOS</a:t>
            </a:r>
          </a:p>
        </p:txBody>
      </p:sp>
      <p:sp>
        <p:nvSpPr>
          <p:cNvPr name="TextBox 9" id="9"/>
          <p:cNvSpPr txBox="true"/>
          <p:nvPr/>
        </p:nvSpPr>
        <p:spPr>
          <a:xfrm rot="0">
            <a:off x="3631001" y="2860169"/>
            <a:ext cx="9132083" cy="1208644"/>
          </a:xfrm>
          <a:prstGeom prst="rect">
            <a:avLst/>
          </a:prstGeom>
        </p:spPr>
        <p:txBody>
          <a:bodyPr anchor="t" rtlCol="false" tIns="0" lIns="0" bIns="0" rIns="0">
            <a:spAutoFit/>
          </a:bodyPr>
          <a:lstStyle/>
          <a:p>
            <a:pPr algn="just">
              <a:lnSpc>
                <a:spcPts val="3352"/>
              </a:lnSpc>
            </a:pPr>
            <a:r>
              <a:rPr lang="en-US" sz="2081" spc="45">
                <a:solidFill>
                  <a:srgbClr val="404040"/>
                </a:solidFill>
                <a:latin typeface="Montserrat"/>
                <a:ea typeface="Montserrat"/>
                <a:cs typeface="Montserrat"/>
                <a:sym typeface="Montserrat"/>
              </a:rPr>
              <a:t>I</a:t>
            </a:r>
            <a:r>
              <a:rPr lang="en-US" sz="2081" spc="45">
                <a:solidFill>
                  <a:srgbClr val="000000"/>
                </a:solidFill>
                <a:latin typeface="Montserrat"/>
                <a:ea typeface="Montserrat"/>
                <a:cs typeface="Montserrat"/>
                <a:sym typeface="Montserrat"/>
              </a:rPr>
              <a:t>dentificar las limitaciones del modelo LORI original al aplicarlo a los RED dirigidos a estudiantes de cuarto grado. </a:t>
            </a:r>
          </a:p>
          <a:p>
            <a:pPr algn="l" marL="0" indent="0" lvl="0">
              <a:lnSpc>
                <a:spcPts val="3191"/>
              </a:lnSpc>
            </a:pPr>
          </a:p>
        </p:txBody>
      </p:sp>
      <p:sp>
        <p:nvSpPr>
          <p:cNvPr name="TextBox 10" id="10"/>
          <p:cNvSpPr txBox="true"/>
          <p:nvPr/>
        </p:nvSpPr>
        <p:spPr>
          <a:xfrm rot="0">
            <a:off x="1981063" y="3050669"/>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1</a:t>
            </a:r>
          </a:p>
        </p:txBody>
      </p:sp>
      <p:sp>
        <p:nvSpPr>
          <p:cNvPr name="TextBox 11" id="11"/>
          <p:cNvSpPr txBox="true"/>
          <p:nvPr/>
        </p:nvSpPr>
        <p:spPr>
          <a:xfrm rot="0">
            <a:off x="2009832" y="4444869"/>
            <a:ext cx="1476157" cy="730997"/>
          </a:xfrm>
          <a:prstGeom prst="rect">
            <a:avLst/>
          </a:prstGeom>
        </p:spPr>
        <p:txBody>
          <a:bodyPr anchor="t" rtlCol="false" tIns="0" lIns="0" bIns="0" rIns="0">
            <a:spAutoFit/>
          </a:bodyPr>
          <a:lstStyle/>
          <a:p>
            <a:pPr algn="ctr">
              <a:lnSpc>
                <a:spcPts val="5324"/>
              </a:lnSpc>
            </a:pPr>
            <a:r>
              <a:rPr lang="en-US" b="true" sz="5546" spc="1469">
                <a:solidFill>
                  <a:srgbClr val="8EA19B"/>
                </a:solidFill>
                <a:latin typeface="Helios Bold"/>
                <a:ea typeface="Helios Bold"/>
                <a:cs typeface="Helios Bold"/>
                <a:sym typeface="Helios Bold"/>
              </a:rPr>
              <a:t>2</a:t>
            </a:r>
          </a:p>
        </p:txBody>
      </p:sp>
      <p:sp>
        <p:nvSpPr>
          <p:cNvPr name="TextBox 12" id="12"/>
          <p:cNvSpPr txBox="true"/>
          <p:nvPr/>
        </p:nvSpPr>
        <p:spPr>
          <a:xfrm rot="0">
            <a:off x="1753349" y="5937865"/>
            <a:ext cx="1989123"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3</a:t>
            </a:r>
          </a:p>
        </p:txBody>
      </p:sp>
      <p:sp>
        <p:nvSpPr>
          <p:cNvPr name="TextBox 13" id="13"/>
          <p:cNvSpPr txBox="true"/>
          <p:nvPr/>
        </p:nvSpPr>
        <p:spPr>
          <a:xfrm rot="0">
            <a:off x="3631001" y="4116438"/>
            <a:ext cx="9132083" cy="1627744"/>
          </a:xfrm>
          <a:prstGeom prst="rect">
            <a:avLst/>
          </a:prstGeom>
        </p:spPr>
        <p:txBody>
          <a:bodyPr anchor="t" rtlCol="false" tIns="0" lIns="0" bIns="0" rIns="0">
            <a:spAutoFit/>
          </a:bodyPr>
          <a:lstStyle/>
          <a:p>
            <a:pPr algn="just">
              <a:lnSpc>
                <a:spcPts val="3352"/>
              </a:lnSpc>
            </a:pPr>
            <a:r>
              <a:rPr lang="en-US" sz="2081" spc="45">
                <a:solidFill>
                  <a:srgbClr val="000000"/>
                </a:solidFill>
                <a:latin typeface="Montserrat"/>
                <a:ea typeface="Montserrat"/>
                <a:cs typeface="Montserrat"/>
                <a:sym typeface="Montserrat"/>
              </a:rPr>
              <a:t>Incorporar nuevas dimensiones al modelo de evaluación, como la adecuación al nivel educativo, la relevancia curricular y la accesibilidad. </a:t>
            </a:r>
          </a:p>
          <a:p>
            <a:pPr algn="l" marL="0" indent="0" lvl="0">
              <a:lnSpc>
                <a:spcPts val="3191"/>
              </a:lnSpc>
            </a:pPr>
          </a:p>
        </p:txBody>
      </p:sp>
      <p:sp>
        <p:nvSpPr>
          <p:cNvPr name="TextBox 14" id="14"/>
          <p:cNvSpPr txBox="true"/>
          <p:nvPr/>
        </p:nvSpPr>
        <p:spPr>
          <a:xfrm rot="0">
            <a:off x="3631001" y="5667982"/>
            <a:ext cx="9132083" cy="1208644"/>
          </a:xfrm>
          <a:prstGeom prst="rect">
            <a:avLst/>
          </a:prstGeom>
        </p:spPr>
        <p:txBody>
          <a:bodyPr anchor="t" rtlCol="false" tIns="0" lIns="0" bIns="0" rIns="0">
            <a:spAutoFit/>
          </a:bodyPr>
          <a:lstStyle/>
          <a:p>
            <a:pPr algn="just">
              <a:lnSpc>
                <a:spcPts val="3352"/>
              </a:lnSpc>
            </a:pPr>
            <a:r>
              <a:rPr lang="en-US" sz="2081" spc="45">
                <a:solidFill>
                  <a:srgbClr val="000000"/>
                </a:solidFill>
                <a:latin typeface="Montserrat"/>
                <a:ea typeface="Montserrat"/>
                <a:cs typeface="Montserrat"/>
                <a:sym typeface="Montserrat"/>
              </a:rPr>
              <a:t>Establecer criterios claros y medibles que permitan evaluar el impacto de los RED en el aprendizaje de conceptos matemáticos. </a:t>
            </a:r>
          </a:p>
          <a:p>
            <a:pPr algn="l" marL="0" indent="0" lvl="0">
              <a:lnSpc>
                <a:spcPts val="3191"/>
              </a:lnSpc>
            </a:pPr>
          </a:p>
        </p:txBody>
      </p:sp>
      <p:sp>
        <p:nvSpPr>
          <p:cNvPr name="TextBox 15" id="15"/>
          <p:cNvSpPr txBox="true"/>
          <p:nvPr/>
        </p:nvSpPr>
        <p:spPr>
          <a:xfrm rot="0">
            <a:off x="1753349" y="7390976"/>
            <a:ext cx="1989123"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4</a:t>
            </a:r>
          </a:p>
        </p:txBody>
      </p:sp>
      <p:sp>
        <p:nvSpPr>
          <p:cNvPr name="TextBox 16" id="16"/>
          <p:cNvSpPr txBox="true"/>
          <p:nvPr/>
        </p:nvSpPr>
        <p:spPr>
          <a:xfrm rot="0">
            <a:off x="3631001" y="6924251"/>
            <a:ext cx="9132083" cy="1627744"/>
          </a:xfrm>
          <a:prstGeom prst="rect">
            <a:avLst/>
          </a:prstGeom>
        </p:spPr>
        <p:txBody>
          <a:bodyPr anchor="t" rtlCol="false" tIns="0" lIns="0" bIns="0" rIns="0">
            <a:spAutoFit/>
          </a:bodyPr>
          <a:lstStyle/>
          <a:p>
            <a:pPr algn="just">
              <a:lnSpc>
                <a:spcPts val="3352"/>
              </a:lnSpc>
            </a:pPr>
            <a:r>
              <a:rPr lang="en-US" sz="2081" spc="45">
                <a:solidFill>
                  <a:srgbClr val="000000"/>
                </a:solidFill>
                <a:latin typeface="Montserrat"/>
                <a:ea typeface="Montserrat"/>
                <a:cs typeface="Montserrat"/>
                <a:sym typeface="Montserrat"/>
              </a:rPr>
              <a:t>Diseñar una métrica de valoración que sea coherente con las nuevas dimensiones del modelo, facilitando su uso práctico por parte de los docentes en el aula. </a:t>
            </a:r>
          </a:p>
          <a:p>
            <a:pPr algn="l" marL="0" indent="0" lvl="0">
              <a:lnSpc>
                <a:spcPts val="3191"/>
              </a:lnSpc>
            </a:pPr>
          </a:p>
        </p:txBody>
      </p:sp>
      <p:sp>
        <p:nvSpPr>
          <p:cNvPr name="TextBox 17" id="17"/>
          <p:cNvSpPr txBox="true"/>
          <p:nvPr/>
        </p:nvSpPr>
        <p:spPr>
          <a:xfrm rot="0">
            <a:off x="1753349" y="8742495"/>
            <a:ext cx="1989123"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5</a:t>
            </a:r>
          </a:p>
        </p:txBody>
      </p:sp>
      <p:sp>
        <p:nvSpPr>
          <p:cNvPr name="TextBox 18" id="18"/>
          <p:cNvSpPr txBox="true"/>
          <p:nvPr/>
        </p:nvSpPr>
        <p:spPr>
          <a:xfrm rot="0">
            <a:off x="3631001" y="8475795"/>
            <a:ext cx="9132083" cy="1208644"/>
          </a:xfrm>
          <a:prstGeom prst="rect">
            <a:avLst/>
          </a:prstGeom>
        </p:spPr>
        <p:txBody>
          <a:bodyPr anchor="t" rtlCol="false" tIns="0" lIns="0" bIns="0" rIns="0">
            <a:spAutoFit/>
          </a:bodyPr>
          <a:lstStyle/>
          <a:p>
            <a:pPr algn="just">
              <a:lnSpc>
                <a:spcPts val="3352"/>
              </a:lnSpc>
            </a:pPr>
            <a:r>
              <a:rPr lang="en-US" sz="2081" spc="45">
                <a:solidFill>
                  <a:srgbClr val="000000"/>
                </a:solidFill>
                <a:latin typeface="Montserrat"/>
                <a:ea typeface="Montserrat"/>
                <a:cs typeface="Montserrat"/>
                <a:sym typeface="Montserrat"/>
              </a:rPr>
              <a:t>Aplicar el modelo rediseñado a dos RED específicos como una estrategia de validación y reflexión pedagógica.</a:t>
            </a:r>
          </a:p>
          <a:p>
            <a:pPr algn="l" marL="0" indent="0" lvl="0">
              <a:lnSpc>
                <a:spcPts val="3191"/>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10415110" y="2145905"/>
            <a:ext cx="2270089" cy="0"/>
          </a:xfrm>
          <a:prstGeom prst="line">
            <a:avLst/>
          </a:prstGeom>
          <a:ln cap="rnd" w="19050">
            <a:solidFill>
              <a:srgbClr val="8EA19B"/>
            </a:solidFill>
            <a:prstDash val="solid"/>
            <a:headEnd type="none" len="sm" w="sm"/>
            <a:tailEnd type="none" len="sm" w="sm"/>
          </a:ln>
        </p:spPr>
      </p:sp>
      <p:sp>
        <p:nvSpPr>
          <p:cNvPr name="AutoShape 3" id="3"/>
          <p:cNvSpPr/>
          <p:nvPr/>
        </p:nvSpPr>
        <p:spPr>
          <a:xfrm>
            <a:off x="5356986" y="2155430"/>
            <a:ext cx="2198512" cy="0"/>
          </a:xfrm>
          <a:prstGeom prst="line">
            <a:avLst/>
          </a:prstGeom>
          <a:ln cap="rnd" w="19050">
            <a:solidFill>
              <a:srgbClr val="8EA19B"/>
            </a:solidFill>
            <a:prstDash val="solid"/>
            <a:headEnd type="none" len="sm" w="sm"/>
            <a:tailEnd type="none" len="sm" w="sm"/>
          </a:ln>
        </p:spPr>
      </p:sp>
      <p:sp>
        <p:nvSpPr>
          <p:cNvPr name="Freeform 4" id="4"/>
          <p:cNvSpPr/>
          <p:nvPr/>
        </p:nvSpPr>
        <p:spPr>
          <a:xfrm flipH="true" flipV="false" rot="403093">
            <a:off x="12432740" y="-4471349"/>
            <a:ext cx="9653120" cy="8199414"/>
          </a:xfrm>
          <a:custGeom>
            <a:avLst/>
            <a:gdLst/>
            <a:ahLst/>
            <a:cxnLst/>
            <a:rect r="r" b="b" t="t" l="l"/>
            <a:pathLst>
              <a:path h="8199414" w="9653120">
                <a:moveTo>
                  <a:pt x="9653120" y="0"/>
                </a:moveTo>
                <a:lnTo>
                  <a:pt x="0" y="0"/>
                </a:lnTo>
                <a:lnTo>
                  <a:pt x="0" y="8199414"/>
                </a:lnTo>
                <a:lnTo>
                  <a:pt x="9653120" y="8199414"/>
                </a:lnTo>
                <a:lnTo>
                  <a:pt x="965312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false" rot="-10728462">
            <a:off x="-1574729" y="7893388"/>
            <a:ext cx="9013032" cy="7655719"/>
          </a:xfrm>
          <a:custGeom>
            <a:avLst/>
            <a:gdLst/>
            <a:ahLst/>
            <a:cxnLst/>
            <a:rect r="r" b="b" t="t" l="l"/>
            <a:pathLst>
              <a:path h="7655719" w="9013032">
                <a:moveTo>
                  <a:pt x="9013032" y="0"/>
                </a:moveTo>
                <a:lnTo>
                  <a:pt x="0" y="0"/>
                </a:lnTo>
                <a:lnTo>
                  <a:pt x="0" y="7655720"/>
                </a:lnTo>
                <a:lnTo>
                  <a:pt x="9013032" y="7655720"/>
                </a:lnTo>
                <a:lnTo>
                  <a:pt x="901303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4097798" y="751386"/>
            <a:ext cx="9455268" cy="985875"/>
          </a:xfrm>
          <a:prstGeom prst="rect">
            <a:avLst/>
          </a:prstGeom>
        </p:spPr>
        <p:txBody>
          <a:bodyPr anchor="t" rtlCol="false" tIns="0" lIns="0" bIns="0" rIns="0">
            <a:spAutoFit/>
          </a:bodyPr>
          <a:lstStyle/>
          <a:p>
            <a:pPr algn="ctr">
              <a:lnSpc>
                <a:spcPts val="7273"/>
              </a:lnSpc>
            </a:pPr>
            <a:r>
              <a:rPr lang="en-US" sz="7576" spc="3136">
                <a:solidFill>
                  <a:srgbClr val="D1AB71"/>
                </a:solidFill>
                <a:latin typeface="Questrial"/>
                <a:ea typeface="Questrial"/>
                <a:cs typeface="Questrial"/>
                <a:sym typeface="Questrial"/>
              </a:rPr>
              <a:t>REFERENTE</a:t>
            </a:r>
          </a:p>
        </p:txBody>
      </p:sp>
      <p:grpSp>
        <p:nvGrpSpPr>
          <p:cNvPr name="Group 7" id="7"/>
          <p:cNvGrpSpPr/>
          <p:nvPr/>
        </p:nvGrpSpPr>
        <p:grpSpPr>
          <a:xfrm rot="0">
            <a:off x="753181" y="3681240"/>
            <a:ext cx="5754649" cy="5754649"/>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38888" t="0" r="-38888" b="0"/>
              </a:stretch>
            </a:blipFill>
            <a:ln w="180975" cap="sq">
              <a:solidFill>
                <a:srgbClr val="8EA19B"/>
              </a:solidFill>
              <a:prstDash val="solid"/>
              <a:miter/>
            </a:ln>
          </p:spPr>
        </p:sp>
      </p:grpSp>
      <p:sp>
        <p:nvSpPr>
          <p:cNvPr name="Freeform 9" id="9"/>
          <p:cNvSpPr/>
          <p:nvPr/>
        </p:nvSpPr>
        <p:spPr>
          <a:xfrm flipH="true" flipV="false" rot="-8858540">
            <a:off x="1245498" y="-123245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7244469" y="3595515"/>
            <a:ext cx="10502241" cy="5526010"/>
          </a:xfrm>
          <a:prstGeom prst="rect">
            <a:avLst/>
          </a:prstGeom>
        </p:spPr>
        <p:txBody>
          <a:bodyPr anchor="t" rtlCol="false" tIns="0" lIns="0" bIns="0" rIns="0">
            <a:spAutoFit/>
          </a:bodyPr>
          <a:lstStyle/>
          <a:p>
            <a:pPr algn="just">
              <a:lnSpc>
                <a:spcPts val="3995"/>
              </a:lnSpc>
            </a:pPr>
            <a:r>
              <a:rPr lang="en-US" sz="2481" spc="54">
                <a:solidFill>
                  <a:srgbClr val="000000"/>
                </a:solidFill>
                <a:latin typeface="Montserrat"/>
                <a:ea typeface="Montserrat"/>
                <a:cs typeface="Montserrat"/>
                <a:sym typeface="Montserrat"/>
              </a:rPr>
              <a:t>El modelo LORI (Learning Object Review Instrument) es una herramienta muy conocida para evaluar objetos digitales de aprendizaje. Ofrece una estructura que abarca varias dimensiones, como la calidad del contenido, el diseño pedagógico, la interactividad, la usabilidad, la accesibilidad y la adaptabilidad. Sin embargo, su uso ha mostrado ciertas limitaciones al evaluar recursos destinados a niveles educativos iniciales, como la educación primaria, ya que sus indicadores no siempre se ajustan a las características del desarrollo cognitivo y emocional de los niños. </a:t>
            </a:r>
          </a:p>
          <a:p>
            <a:pPr algn="l" marL="0" indent="0" lvl="0">
              <a:lnSpc>
                <a:spcPts val="4156"/>
              </a:lnSpc>
            </a:pPr>
          </a:p>
        </p:txBody>
      </p:sp>
      <p:sp>
        <p:nvSpPr>
          <p:cNvPr name="TextBox 11" id="11"/>
          <p:cNvSpPr txBox="true"/>
          <p:nvPr/>
        </p:nvSpPr>
        <p:spPr>
          <a:xfrm rot="0">
            <a:off x="7101987" y="1752903"/>
            <a:ext cx="4011467" cy="709803"/>
          </a:xfrm>
          <a:prstGeom prst="rect">
            <a:avLst/>
          </a:prstGeom>
        </p:spPr>
        <p:txBody>
          <a:bodyPr anchor="t" rtlCol="false" tIns="0" lIns="0" bIns="0" rIns="0">
            <a:spAutoFit/>
          </a:bodyPr>
          <a:lstStyle/>
          <a:p>
            <a:pPr algn="ctr">
              <a:lnSpc>
                <a:spcPts val="5501"/>
              </a:lnSpc>
              <a:spcBef>
                <a:spcPct val="0"/>
              </a:spcBef>
            </a:pPr>
            <a:r>
              <a:rPr lang="en-US" sz="3929">
                <a:solidFill>
                  <a:srgbClr val="7D8F86"/>
                </a:solidFill>
                <a:latin typeface="TAN Pearl"/>
                <a:ea typeface="TAN Pearl"/>
                <a:cs typeface="TAN Pearl"/>
                <a:sym typeface="TAN Pearl"/>
              </a:rPr>
              <a:t>LORI</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a:off x="3822279" y="3010791"/>
            <a:ext cx="10824890"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50393" y="8199992"/>
            <a:ext cx="9653120" cy="8199414"/>
          </a:xfrm>
          <a:custGeom>
            <a:avLst/>
            <a:gdLst/>
            <a:ahLst/>
            <a:cxnLst/>
            <a:rect r="r" b="b" t="t" l="l"/>
            <a:pathLst>
              <a:path h="8199414" w="9653120">
                <a:moveTo>
                  <a:pt x="0" y="0"/>
                </a:moveTo>
                <a:lnTo>
                  <a:pt x="9653120" y="0"/>
                </a:lnTo>
                <a:lnTo>
                  <a:pt x="9653120" y="8199414"/>
                </a:lnTo>
                <a:lnTo>
                  <a:pt x="0" y="81994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4944691" y="-801051"/>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alphaModFix amt="60000"/>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1638896">
            <a:off x="-5370818" y="-566694"/>
            <a:ext cx="8694690" cy="3888898"/>
          </a:xfrm>
          <a:custGeom>
            <a:avLst/>
            <a:gdLst/>
            <a:ahLst/>
            <a:cxnLst/>
            <a:rect r="r" b="b" t="t" l="l"/>
            <a:pathLst>
              <a:path h="3888898" w="8694690">
                <a:moveTo>
                  <a:pt x="8694691" y="0"/>
                </a:moveTo>
                <a:lnTo>
                  <a:pt x="0" y="0"/>
                </a:lnTo>
                <a:lnTo>
                  <a:pt x="0" y="3888897"/>
                </a:lnTo>
                <a:lnTo>
                  <a:pt x="8694691" y="3888897"/>
                </a:lnTo>
                <a:lnTo>
                  <a:pt x="8694691"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3822279" y="756806"/>
            <a:ext cx="10706767" cy="918356"/>
          </a:xfrm>
          <a:prstGeom prst="rect">
            <a:avLst/>
          </a:prstGeom>
        </p:spPr>
        <p:txBody>
          <a:bodyPr anchor="t" rtlCol="false" tIns="0" lIns="0" bIns="0" rIns="0">
            <a:spAutoFit/>
          </a:bodyPr>
          <a:lstStyle/>
          <a:p>
            <a:pPr algn="ctr">
              <a:lnSpc>
                <a:spcPts val="6724"/>
              </a:lnSpc>
            </a:pPr>
            <a:r>
              <a:rPr lang="en-US" sz="7004" spc="1856">
                <a:solidFill>
                  <a:srgbClr val="8EA19B"/>
                </a:solidFill>
                <a:latin typeface="Questrial"/>
                <a:ea typeface="Questrial"/>
                <a:cs typeface="Questrial"/>
                <a:sym typeface="Questrial"/>
              </a:rPr>
              <a:t>CRITERIOS DE</a:t>
            </a:r>
          </a:p>
        </p:txBody>
      </p:sp>
      <p:sp>
        <p:nvSpPr>
          <p:cNvPr name="TextBox 8" id="8"/>
          <p:cNvSpPr txBox="true"/>
          <p:nvPr/>
        </p:nvSpPr>
        <p:spPr>
          <a:xfrm rot="0">
            <a:off x="3142418" y="1875187"/>
            <a:ext cx="12003165" cy="1135604"/>
          </a:xfrm>
          <a:prstGeom prst="rect">
            <a:avLst/>
          </a:prstGeom>
        </p:spPr>
        <p:txBody>
          <a:bodyPr anchor="t" rtlCol="false" tIns="0" lIns="0" bIns="0" rIns="0">
            <a:spAutoFit/>
          </a:bodyPr>
          <a:lstStyle/>
          <a:p>
            <a:pPr algn="ctr">
              <a:lnSpc>
                <a:spcPts val="8467"/>
              </a:lnSpc>
            </a:pPr>
            <a:r>
              <a:rPr lang="en-US" sz="8819" spc="3651">
                <a:solidFill>
                  <a:srgbClr val="D1AB71"/>
                </a:solidFill>
                <a:latin typeface="Questrial"/>
                <a:ea typeface="Questrial"/>
                <a:cs typeface="Questrial"/>
                <a:sym typeface="Questrial"/>
              </a:rPr>
              <a:t>EVALUACION</a:t>
            </a:r>
          </a:p>
        </p:txBody>
      </p:sp>
      <p:sp>
        <p:nvSpPr>
          <p:cNvPr name="Freeform 9" id="9"/>
          <p:cNvSpPr/>
          <p:nvPr/>
        </p:nvSpPr>
        <p:spPr>
          <a:xfrm flipH="false" flipV="false" rot="10427096">
            <a:off x="-2552789" y="3501196"/>
            <a:ext cx="4601856" cy="4748632"/>
          </a:xfrm>
          <a:custGeom>
            <a:avLst/>
            <a:gdLst/>
            <a:ahLst/>
            <a:cxnLst/>
            <a:rect r="r" b="b" t="t" l="l"/>
            <a:pathLst>
              <a:path h="4748632" w="4601856">
                <a:moveTo>
                  <a:pt x="0" y="0"/>
                </a:moveTo>
                <a:lnTo>
                  <a:pt x="4601856" y="0"/>
                </a:lnTo>
                <a:lnTo>
                  <a:pt x="4601856" y="4748632"/>
                </a:lnTo>
                <a:lnTo>
                  <a:pt x="0" y="47486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2458809" y="3756221"/>
            <a:ext cx="13618470" cy="1289050"/>
          </a:xfrm>
          <a:prstGeom prst="rect">
            <a:avLst/>
          </a:prstGeom>
        </p:spPr>
        <p:txBody>
          <a:bodyPr anchor="t" rtlCol="false" tIns="0" lIns="0" bIns="0" rIns="0">
            <a:spAutoFit/>
          </a:bodyPr>
          <a:lstStyle/>
          <a:p>
            <a:pPr algn="ctr">
              <a:lnSpc>
                <a:spcPts val="3499"/>
              </a:lnSpc>
              <a:spcBef>
                <a:spcPct val="0"/>
              </a:spcBef>
            </a:pPr>
            <a:r>
              <a:rPr lang="en-US" sz="2499">
                <a:solidFill>
                  <a:srgbClr val="000000"/>
                </a:solidFill>
                <a:latin typeface="Montserrat"/>
                <a:ea typeface="Montserrat"/>
                <a:cs typeface="Montserrat"/>
                <a:sym typeface="Montserrat"/>
              </a:rPr>
              <a:t>Emplea 8 </a:t>
            </a:r>
            <a:r>
              <a:rPr lang="en-US" sz="2499">
                <a:solidFill>
                  <a:srgbClr val="000000"/>
                </a:solidFill>
                <a:latin typeface="Montserrat"/>
                <a:ea typeface="Montserrat"/>
                <a:cs typeface="Montserrat"/>
                <a:sym typeface="Montserrat"/>
              </a:rPr>
              <a:t>criterios de evaluación que han sido rediseñados basados en el modelo LORI y adaptados a las características del nivel de educación básica primaria.</a:t>
            </a:r>
          </a:p>
          <a:p>
            <a:pPr algn="ctr">
              <a:lnSpc>
                <a:spcPts val="3499"/>
              </a:lnSpc>
              <a:spcBef>
                <a:spcPct val="0"/>
              </a:spcBef>
            </a:pPr>
          </a:p>
        </p:txBody>
      </p:sp>
      <p:sp>
        <p:nvSpPr>
          <p:cNvPr name="TextBox 11" id="11"/>
          <p:cNvSpPr txBox="true"/>
          <p:nvPr/>
        </p:nvSpPr>
        <p:spPr>
          <a:xfrm rot="0">
            <a:off x="1309999" y="5214608"/>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1</a:t>
            </a:r>
          </a:p>
        </p:txBody>
      </p:sp>
      <p:sp>
        <p:nvSpPr>
          <p:cNvPr name="TextBox 12" id="12"/>
          <p:cNvSpPr txBox="true"/>
          <p:nvPr/>
        </p:nvSpPr>
        <p:spPr>
          <a:xfrm rot="0">
            <a:off x="2756708" y="5245215"/>
            <a:ext cx="4037029" cy="469900"/>
          </a:xfrm>
          <a:prstGeom prst="rect">
            <a:avLst/>
          </a:prstGeom>
        </p:spPr>
        <p:txBody>
          <a:bodyPr anchor="t" rtlCol="false" tIns="0" lIns="0" bIns="0" rIns="0">
            <a:spAutoFit/>
          </a:bodyPr>
          <a:lstStyle/>
          <a:p>
            <a:pPr algn="just" marL="0" indent="0" lvl="0">
              <a:lnSpc>
                <a:spcPts val="4024"/>
              </a:lnSpc>
            </a:pPr>
            <a:r>
              <a:rPr lang="en-US" sz="2499" spc="54">
                <a:solidFill>
                  <a:srgbClr val="404040"/>
                </a:solidFill>
                <a:latin typeface="Montserrat"/>
                <a:ea typeface="Montserrat"/>
                <a:cs typeface="Montserrat"/>
                <a:sym typeface="Montserrat"/>
              </a:rPr>
              <a:t>Calidad del Contenido.</a:t>
            </a:r>
          </a:p>
        </p:txBody>
      </p:sp>
      <p:sp>
        <p:nvSpPr>
          <p:cNvPr name="TextBox 13" id="13"/>
          <p:cNvSpPr txBox="true"/>
          <p:nvPr/>
        </p:nvSpPr>
        <p:spPr>
          <a:xfrm rot="0">
            <a:off x="7296614" y="5214608"/>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2</a:t>
            </a:r>
          </a:p>
        </p:txBody>
      </p:sp>
      <p:sp>
        <p:nvSpPr>
          <p:cNvPr name="TextBox 14" id="14"/>
          <p:cNvSpPr txBox="true"/>
          <p:nvPr/>
        </p:nvSpPr>
        <p:spPr>
          <a:xfrm rot="0">
            <a:off x="8743323" y="5245215"/>
            <a:ext cx="4037029" cy="469900"/>
          </a:xfrm>
          <a:prstGeom prst="rect">
            <a:avLst/>
          </a:prstGeom>
        </p:spPr>
        <p:txBody>
          <a:bodyPr anchor="t" rtlCol="false" tIns="0" lIns="0" bIns="0" rIns="0">
            <a:spAutoFit/>
          </a:bodyPr>
          <a:lstStyle/>
          <a:p>
            <a:pPr algn="just" marL="0" indent="0" lvl="0">
              <a:lnSpc>
                <a:spcPts val="4024"/>
              </a:lnSpc>
            </a:pPr>
            <a:r>
              <a:rPr lang="en-US" sz="2499" spc="54">
                <a:solidFill>
                  <a:srgbClr val="404040"/>
                </a:solidFill>
                <a:latin typeface="Montserrat"/>
                <a:ea typeface="Montserrat"/>
                <a:cs typeface="Montserrat"/>
                <a:sym typeface="Montserrat"/>
              </a:rPr>
              <a:t>Diseño Pedagógico.</a:t>
            </a:r>
          </a:p>
        </p:txBody>
      </p:sp>
      <p:sp>
        <p:nvSpPr>
          <p:cNvPr name="TextBox 15" id="15"/>
          <p:cNvSpPr txBox="true"/>
          <p:nvPr/>
        </p:nvSpPr>
        <p:spPr>
          <a:xfrm rot="0">
            <a:off x="12403714" y="5214608"/>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3</a:t>
            </a:r>
          </a:p>
        </p:txBody>
      </p:sp>
      <p:sp>
        <p:nvSpPr>
          <p:cNvPr name="TextBox 16" id="16"/>
          <p:cNvSpPr txBox="true"/>
          <p:nvPr/>
        </p:nvSpPr>
        <p:spPr>
          <a:xfrm rot="0">
            <a:off x="13850423" y="5245215"/>
            <a:ext cx="4037029" cy="469900"/>
          </a:xfrm>
          <a:prstGeom prst="rect">
            <a:avLst/>
          </a:prstGeom>
        </p:spPr>
        <p:txBody>
          <a:bodyPr anchor="t" rtlCol="false" tIns="0" lIns="0" bIns="0" rIns="0">
            <a:spAutoFit/>
          </a:bodyPr>
          <a:lstStyle/>
          <a:p>
            <a:pPr algn="just" marL="0" indent="0" lvl="0">
              <a:lnSpc>
                <a:spcPts val="4024"/>
              </a:lnSpc>
            </a:pPr>
            <a:r>
              <a:rPr lang="en-US" sz="2499" spc="54">
                <a:solidFill>
                  <a:srgbClr val="404040"/>
                </a:solidFill>
                <a:latin typeface="Montserrat"/>
                <a:ea typeface="Montserrat"/>
                <a:cs typeface="Montserrat"/>
                <a:sym typeface="Montserrat"/>
              </a:rPr>
              <a:t>Interactividad.</a:t>
            </a:r>
          </a:p>
        </p:txBody>
      </p:sp>
      <p:sp>
        <p:nvSpPr>
          <p:cNvPr name="TextBox 17" id="17"/>
          <p:cNvSpPr txBox="true"/>
          <p:nvPr/>
        </p:nvSpPr>
        <p:spPr>
          <a:xfrm rot="0">
            <a:off x="1309999" y="6841097"/>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4</a:t>
            </a:r>
          </a:p>
        </p:txBody>
      </p:sp>
      <p:sp>
        <p:nvSpPr>
          <p:cNvPr name="TextBox 18" id="18"/>
          <p:cNvSpPr txBox="true"/>
          <p:nvPr/>
        </p:nvSpPr>
        <p:spPr>
          <a:xfrm rot="0">
            <a:off x="2756708" y="6871704"/>
            <a:ext cx="4037029" cy="469900"/>
          </a:xfrm>
          <a:prstGeom prst="rect">
            <a:avLst/>
          </a:prstGeom>
        </p:spPr>
        <p:txBody>
          <a:bodyPr anchor="t" rtlCol="false" tIns="0" lIns="0" bIns="0" rIns="0">
            <a:spAutoFit/>
          </a:bodyPr>
          <a:lstStyle/>
          <a:p>
            <a:pPr algn="just" marL="0" indent="0" lvl="0">
              <a:lnSpc>
                <a:spcPts val="4024"/>
              </a:lnSpc>
            </a:pPr>
            <a:r>
              <a:rPr lang="en-US" sz="2499" spc="54">
                <a:solidFill>
                  <a:srgbClr val="404040"/>
                </a:solidFill>
                <a:latin typeface="Montserrat"/>
                <a:ea typeface="Montserrat"/>
                <a:cs typeface="Montserrat"/>
                <a:sym typeface="Montserrat"/>
              </a:rPr>
              <a:t>Usabilidad.</a:t>
            </a:r>
          </a:p>
        </p:txBody>
      </p:sp>
      <p:sp>
        <p:nvSpPr>
          <p:cNvPr name="TextBox 19" id="19"/>
          <p:cNvSpPr txBox="true"/>
          <p:nvPr/>
        </p:nvSpPr>
        <p:spPr>
          <a:xfrm rot="0">
            <a:off x="12403714" y="6754879"/>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6</a:t>
            </a:r>
          </a:p>
        </p:txBody>
      </p:sp>
      <p:sp>
        <p:nvSpPr>
          <p:cNvPr name="TextBox 20" id="20"/>
          <p:cNvSpPr txBox="true"/>
          <p:nvPr/>
        </p:nvSpPr>
        <p:spPr>
          <a:xfrm rot="0">
            <a:off x="13850423" y="6779136"/>
            <a:ext cx="2607665" cy="635000"/>
          </a:xfrm>
          <a:prstGeom prst="rect">
            <a:avLst/>
          </a:prstGeom>
        </p:spPr>
        <p:txBody>
          <a:bodyPr anchor="t" rtlCol="false" tIns="0" lIns="0" bIns="0" rIns="0">
            <a:spAutoFit/>
          </a:bodyPr>
          <a:lstStyle/>
          <a:p>
            <a:pPr algn="just" marL="0" indent="0" lvl="0">
              <a:lnSpc>
                <a:spcPts val="2499"/>
              </a:lnSpc>
            </a:pPr>
            <a:r>
              <a:rPr lang="en-US" sz="2499" spc="54">
                <a:solidFill>
                  <a:srgbClr val="404040"/>
                </a:solidFill>
                <a:latin typeface="Montserrat"/>
                <a:ea typeface="Montserrat"/>
                <a:cs typeface="Montserrat"/>
                <a:sym typeface="Montserrat"/>
              </a:rPr>
              <a:t>Accesibilidad e Inclusión.</a:t>
            </a:r>
          </a:p>
        </p:txBody>
      </p:sp>
      <p:sp>
        <p:nvSpPr>
          <p:cNvPr name="TextBox 21" id="21"/>
          <p:cNvSpPr txBox="true"/>
          <p:nvPr/>
        </p:nvSpPr>
        <p:spPr>
          <a:xfrm rot="0">
            <a:off x="7296614" y="6754879"/>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5</a:t>
            </a:r>
          </a:p>
        </p:txBody>
      </p:sp>
      <p:sp>
        <p:nvSpPr>
          <p:cNvPr name="TextBox 22" id="22"/>
          <p:cNvSpPr txBox="true"/>
          <p:nvPr/>
        </p:nvSpPr>
        <p:spPr>
          <a:xfrm rot="0">
            <a:off x="8743323" y="6779136"/>
            <a:ext cx="3322347" cy="635000"/>
          </a:xfrm>
          <a:prstGeom prst="rect">
            <a:avLst/>
          </a:prstGeom>
        </p:spPr>
        <p:txBody>
          <a:bodyPr anchor="t" rtlCol="false" tIns="0" lIns="0" bIns="0" rIns="0">
            <a:spAutoFit/>
          </a:bodyPr>
          <a:lstStyle/>
          <a:p>
            <a:pPr algn="just" marL="0" indent="0" lvl="0">
              <a:lnSpc>
                <a:spcPts val="2499"/>
              </a:lnSpc>
            </a:pPr>
            <a:r>
              <a:rPr lang="en-US" sz="2499" spc="54">
                <a:solidFill>
                  <a:srgbClr val="404040"/>
                </a:solidFill>
                <a:latin typeface="Montserrat"/>
                <a:ea typeface="Montserrat"/>
                <a:cs typeface="Montserrat"/>
                <a:sym typeface="Montserrat"/>
              </a:rPr>
              <a:t>Adecuación al Nivel Educativo.</a:t>
            </a:r>
          </a:p>
        </p:txBody>
      </p:sp>
      <p:sp>
        <p:nvSpPr>
          <p:cNvPr name="TextBox 23" id="23"/>
          <p:cNvSpPr txBox="true"/>
          <p:nvPr/>
        </p:nvSpPr>
        <p:spPr>
          <a:xfrm rot="0">
            <a:off x="1309999" y="8468079"/>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7</a:t>
            </a:r>
          </a:p>
        </p:txBody>
      </p:sp>
      <p:sp>
        <p:nvSpPr>
          <p:cNvPr name="TextBox 24" id="24"/>
          <p:cNvSpPr txBox="true"/>
          <p:nvPr/>
        </p:nvSpPr>
        <p:spPr>
          <a:xfrm rot="0">
            <a:off x="2756708" y="8498686"/>
            <a:ext cx="4037029" cy="469900"/>
          </a:xfrm>
          <a:prstGeom prst="rect">
            <a:avLst/>
          </a:prstGeom>
        </p:spPr>
        <p:txBody>
          <a:bodyPr anchor="t" rtlCol="false" tIns="0" lIns="0" bIns="0" rIns="0">
            <a:spAutoFit/>
          </a:bodyPr>
          <a:lstStyle/>
          <a:p>
            <a:pPr algn="just" marL="0" indent="0" lvl="0">
              <a:lnSpc>
                <a:spcPts val="4024"/>
              </a:lnSpc>
            </a:pPr>
            <a:r>
              <a:rPr lang="en-US" sz="2499" spc="54">
                <a:solidFill>
                  <a:srgbClr val="404040"/>
                </a:solidFill>
                <a:latin typeface="Montserrat"/>
                <a:ea typeface="Montserrat"/>
                <a:cs typeface="Montserrat"/>
                <a:sym typeface="Montserrat"/>
              </a:rPr>
              <a:t>Pertinencia Curricular.</a:t>
            </a:r>
          </a:p>
        </p:txBody>
      </p:sp>
      <p:sp>
        <p:nvSpPr>
          <p:cNvPr name="TextBox 25" id="25"/>
          <p:cNvSpPr txBox="true"/>
          <p:nvPr/>
        </p:nvSpPr>
        <p:spPr>
          <a:xfrm rot="0">
            <a:off x="7296614" y="8381861"/>
            <a:ext cx="1533694" cy="740664"/>
          </a:xfrm>
          <a:prstGeom prst="rect">
            <a:avLst/>
          </a:prstGeom>
        </p:spPr>
        <p:txBody>
          <a:bodyPr anchor="t" rtlCol="false" tIns="0" lIns="0" bIns="0" rIns="0">
            <a:spAutoFit/>
          </a:bodyPr>
          <a:lstStyle/>
          <a:p>
            <a:pPr algn="ctr">
              <a:lnSpc>
                <a:spcPts val="5328"/>
              </a:lnSpc>
            </a:pPr>
            <a:r>
              <a:rPr lang="en-US" b="true" sz="5550" spc="1470">
                <a:solidFill>
                  <a:srgbClr val="8EA19B"/>
                </a:solidFill>
                <a:latin typeface="Helios Bold"/>
                <a:ea typeface="Helios Bold"/>
                <a:cs typeface="Helios Bold"/>
                <a:sym typeface="Helios Bold"/>
              </a:rPr>
              <a:t>8</a:t>
            </a:r>
          </a:p>
        </p:txBody>
      </p:sp>
      <p:sp>
        <p:nvSpPr>
          <p:cNvPr name="TextBox 26" id="26"/>
          <p:cNvSpPr txBox="true"/>
          <p:nvPr/>
        </p:nvSpPr>
        <p:spPr>
          <a:xfrm rot="0">
            <a:off x="8743323" y="8406118"/>
            <a:ext cx="3322347" cy="635000"/>
          </a:xfrm>
          <a:prstGeom prst="rect">
            <a:avLst/>
          </a:prstGeom>
        </p:spPr>
        <p:txBody>
          <a:bodyPr anchor="t" rtlCol="false" tIns="0" lIns="0" bIns="0" rIns="0">
            <a:spAutoFit/>
          </a:bodyPr>
          <a:lstStyle/>
          <a:p>
            <a:pPr algn="just" marL="0" indent="0" lvl="0">
              <a:lnSpc>
                <a:spcPts val="2499"/>
              </a:lnSpc>
            </a:pPr>
            <a:r>
              <a:rPr lang="en-US" sz="2499" spc="54">
                <a:solidFill>
                  <a:srgbClr val="404040"/>
                </a:solidFill>
                <a:latin typeface="Montserrat"/>
                <a:ea typeface="Montserrat"/>
                <a:cs typeface="Montserrat"/>
                <a:sym typeface="Montserrat"/>
              </a:rPr>
              <a:t>Impacto en el Aprendizaje.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4F3F1"/>
        </a:solidFill>
      </p:bgPr>
    </p:bg>
    <p:spTree>
      <p:nvGrpSpPr>
        <p:cNvPr id="1" name=""/>
        <p:cNvGrpSpPr/>
        <p:nvPr/>
      </p:nvGrpSpPr>
      <p:grpSpPr>
        <a:xfrm>
          <a:off x="0" y="0"/>
          <a:ext cx="0" cy="0"/>
          <a:chOff x="0" y="0"/>
          <a:chExt cx="0" cy="0"/>
        </a:xfrm>
      </p:grpSpPr>
      <p:sp>
        <p:nvSpPr>
          <p:cNvPr name="AutoShape 2" id="2"/>
          <p:cNvSpPr/>
          <p:nvPr/>
        </p:nvSpPr>
        <p:spPr>
          <a:xfrm flipV="true">
            <a:off x="4318846" y="1824348"/>
            <a:ext cx="9650307" cy="0"/>
          </a:xfrm>
          <a:prstGeom prst="line">
            <a:avLst/>
          </a:prstGeom>
          <a:ln cap="rnd" w="19050">
            <a:solidFill>
              <a:srgbClr val="8EA19B"/>
            </a:solidFill>
            <a:prstDash val="solid"/>
            <a:headEnd type="none" len="sm" w="sm"/>
            <a:tailEnd type="none" len="sm" w="sm"/>
          </a:ln>
        </p:spPr>
      </p:sp>
      <p:sp>
        <p:nvSpPr>
          <p:cNvPr name="Freeform 3" id="3"/>
          <p:cNvSpPr/>
          <p:nvPr/>
        </p:nvSpPr>
        <p:spPr>
          <a:xfrm flipH="false" flipV="false" rot="6220684">
            <a:off x="13281301" y="8180141"/>
            <a:ext cx="9653120" cy="8199414"/>
          </a:xfrm>
          <a:custGeom>
            <a:avLst/>
            <a:gdLst/>
            <a:ahLst/>
            <a:cxnLst/>
            <a:rect r="r" b="b" t="t" l="l"/>
            <a:pathLst>
              <a:path h="8199414" w="9653120">
                <a:moveTo>
                  <a:pt x="0" y="0"/>
                </a:moveTo>
                <a:lnTo>
                  <a:pt x="9653120" y="0"/>
                </a:lnTo>
                <a:lnTo>
                  <a:pt x="9653120" y="8199414"/>
                </a:lnTo>
                <a:lnTo>
                  <a:pt x="0" y="819941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8858540">
            <a:off x="15194742" y="-1146817"/>
            <a:ext cx="2597620" cy="4228542"/>
          </a:xfrm>
          <a:custGeom>
            <a:avLst/>
            <a:gdLst/>
            <a:ahLst/>
            <a:cxnLst/>
            <a:rect r="r" b="b" t="t" l="l"/>
            <a:pathLst>
              <a:path h="4228542" w="2597620">
                <a:moveTo>
                  <a:pt x="2597619" y="0"/>
                </a:moveTo>
                <a:lnTo>
                  <a:pt x="0" y="0"/>
                </a:lnTo>
                <a:lnTo>
                  <a:pt x="0" y="4228542"/>
                </a:lnTo>
                <a:lnTo>
                  <a:pt x="2597619" y="4228542"/>
                </a:lnTo>
                <a:lnTo>
                  <a:pt x="259761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2480044">
            <a:off x="-4899750" y="-110575"/>
            <a:ext cx="8694690" cy="3888898"/>
          </a:xfrm>
          <a:custGeom>
            <a:avLst/>
            <a:gdLst/>
            <a:ahLst/>
            <a:cxnLst/>
            <a:rect r="r" b="b" t="t" l="l"/>
            <a:pathLst>
              <a:path h="3888898" w="8694690">
                <a:moveTo>
                  <a:pt x="8694690" y="0"/>
                </a:moveTo>
                <a:lnTo>
                  <a:pt x="0" y="0"/>
                </a:lnTo>
                <a:lnTo>
                  <a:pt x="0" y="3888897"/>
                </a:lnTo>
                <a:lnTo>
                  <a:pt x="8694690" y="3888897"/>
                </a:lnTo>
                <a:lnTo>
                  <a:pt x="869469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0800000">
            <a:off x="16243500" y="1313220"/>
            <a:ext cx="5488095" cy="5663138"/>
          </a:xfrm>
          <a:custGeom>
            <a:avLst/>
            <a:gdLst/>
            <a:ahLst/>
            <a:cxnLst/>
            <a:rect r="r" b="b" t="t" l="l"/>
            <a:pathLst>
              <a:path h="5663138" w="5488095">
                <a:moveTo>
                  <a:pt x="0" y="0"/>
                </a:moveTo>
                <a:lnTo>
                  <a:pt x="5488096" y="0"/>
                </a:lnTo>
                <a:lnTo>
                  <a:pt x="5488096" y="5663138"/>
                </a:lnTo>
                <a:lnTo>
                  <a:pt x="0" y="566313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10427096">
            <a:off x="-2104547" y="5947637"/>
            <a:ext cx="4903863" cy="5060272"/>
          </a:xfrm>
          <a:custGeom>
            <a:avLst/>
            <a:gdLst/>
            <a:ahLst/>
            <a:cxnLst/>
            <a:rect r="r" b="b" t="t" l="l"/>
            <a:pathLst>
              <a:path h="5060272" w="4903863">
                <a:moveTo>
                  <a:pt x="0" y="0"/>
                </a:moveTo>
                <a:lnTo>
                  <a:pt x="4903863" y="0"/>
                </a:lnTo>
                <a:lnTo>
                  <a:pt x="4903863" y="5060271"/>
                </a:lnTo>
                <a:lnTo>
                  <a:pt x="0" y="50602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0164597">
            <a:off x="158286" y="3577168"/>
            <a:ext cx="1572791" cy="1868326"/>
          </a:xfrm>
          <a:custGeom>
            <a:avLst/>
            <a:gdLst/>
            <a:ahLst/>
            <a:cxnLst/>
            <a:rect r="r" b="b" t="t" l="l"/>
            <a:pathLst>
              <a:path h="1868326" w="1572791">
                <a:moveTo>
                  <a:pt x="0" y="0"/>
                </a:moveTo>
                <a:lnTo>
                  <a:pt x="1572791" y="0"/>
                </a:lnTo>
                <a:lnTo>
                  <a:pt x="1572791" y="1868326"/>
                </a:lnTo>
                <a:lnTo>
                  <a:pt x="0" y="186832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9" id="9"/>
          <p:cNvSpPr/>
          <p:nvPr/>
        </p:nvSpPr>
        <p:spPr>
          <a:xfrm flipH="false" flipV="false" rot="0">
            <a:off x="4176720" y="2131993"/>
            <a:ext cx="9934560" cy="7644744"/>
          </a:xfrm>
          <a:custGeom>
            <a:avLst/>
            <a:gdLst/>
            <a:ahLst/>
            <a:cxnLst/>
            <a:rect r="r" b="b" t="t" l="l"/>
            <a:pathLst>
              <a:path h="7644744" w="9934560">
                <a:moveTo>
                  <a:pt x="0" y="0"/>
                </a:moveTo>
                <a:lnTo>
                  <a:pt x="9934560" y="0"/>
                </a:lnTo>
                <a:lnTo>
                  <a:pt x="9934560" y="7644744"/>
                </a:lnTo>
                <a:lnTo>
                  <a:pt x="0" y="7644744"/>
                </a:lnTo>
                <a:lnTo>
                  <a:pt x="0" y="0"/>
                </a:lnTo>
                <a:close/>
              </a:path>
            </a:pathLst>
          </a:custGeom>
          <a:blipFill>
            <a:blip r:embed="rId12"/>
            <a:stretch>
              <a:fillRect l="-127476" t="-65992" r="-17102" b="-12790"/>
            </a:stretch>
          </a:blipFill>
        </p:spPr>
      </p:sp>
      <p:sp>
        <p:nvSpPr>
          <p:cNvPr name="TextBox 10" id="10"/>
          <p:cNvSpPr txBox="true"/>
          <p:nvPr/>
        </p:nvSpPr>
        <p:spPr>
          <a:xfrm rot="0">
            <a:off x="2390753" y="501915"/>
            <a:ext cx="13030039" cy="1148821"/>
          </a:xfrm>
          <a:prstGeom prst="rect">
            <a:avLst/>
          </a:prstGeom>
        </p:spPr>
        <p:txBody>
          <a:bodyPr anchor="t" rtlCol="false" tIns="0" lIns="0" bIns="0" rIns="0">
            <a:spAutoFit/>
          </a:bodyPr>
          <a:lstStyle/>
          <a:p>
            <a:pPr algn="ctr">
              <a:lnSpc>
                <a:spcPts val="4383"/>
              </a:lnSpc>
            </a:pPr>
            <a:r>
              <a:rPr lang="en-US" sz="4565" spc="1890">
                <a:solidFill>
                  <a:srgbClr val="D1AB71"/>
                </a:solidFill>
                <a:latin typeface="Questrial"/>
                <a:ea typeface="Questrial"/>
                <a:cs typeface="Questrial"/>
                <a:sym typeface="Questrial"/>
              </a:rPr>
              <a:t>CRITERIOS DE EVALUACIÓN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DAGl8ljhx1k</dc:identifier>
  <dcterms:modified xsi:type="dcterms:W3CDTF">2011-08-01T06:04:30Z</dcterms:modified>
  <cp:revision>1</cp:revision>
  <dc:title>Presentación Diapositivas Propuesta Proyecto Floral Orgánico Marrón y Verde</dc:title>
</cp:coreProperties>
</file>